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6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71" r:id="rId3"/>
    <p:sldMasterId id="2147483885" r:id="rId4"/>
    <p:sldMasterId id="2147483971" r:id="rId5"/>
    <p:sldMasterId id="2147484001" r:id="rId6"/>
    <p:sldMasterId id="2147484013" r:id="rId7"/>
    <p:sldMasterId id="2147484044" r:id="rId8"/>
    <p:sldMasterId id="2147484074" r:id="rId9"/>
    <p:sldMasterId id="2147484093" r:id="rId10"/>
    <p:sldMasterId id="2147484111" r:id="rId11"/>
    <p:sldMasterId id="2147484179" r:id="rId12"/>
    <p:sldMasterId id="2147484191" r:id="rId13"/>
    <p:sldMasterId id="2147484204" r:id="rId14"/>
    <p:sldMasterId id="2147484216" r:id="rId15"/>
    <p:sldMasterId id="2147484306" r:id="rId16"/>
    <p:sldMasterId id="2147484330" r:id="rId17"/>
    <p:sldMasterId id="2147484342" r:id="rId18"/>
  </p:sldMasterIdLst>
  <p:notesMasterIdLst>
    <p:notesMasterId r:id="rId63"/>
  </p:notesMasterIdLst>
  <p:handoutMasterIdLst>
    <p:handoutMasterId r:id="rId64"/>
  </p:handoutMasterIdLst>
  <p:sldIdLst>
    <p:sldId id="447" r:id="rId19"/>
    <p:sldId id="398" r:id="rId20"/>
    <p:sldId id="448" r:id="rId21"/>
    <p:sldId id="342" r:id="rId22"/>
    <p:sldId id="334" r:id="rId23"/>
    <p:sldId id="386" r:id="rId24"/>
    <p:sldId id="443" r:id="rId25"/>
    <p:sldId id="269" r:id="rId26"/>
    <p:sldId id="292" r:id="rId27"/>
    <p:sldId id="401" r:id="rId28"/>
    <p:sldId id="402" r:id="rId29"/>
    <p:sldId id="404" r:id="rId30"/>
    <p:sldId id="272" r:id="rId31"/>
    <p:sldId id="405" r:id="rId32"/>
    <p:sldId id="406" r:id="rId33"/>
    <p:sldId id="407" r:id="rId34"/>
    <p:sldId id="426" r:id="rId35"/>
    <p:sldId id="408" r:id="rId36"/>
    <p:sldId id="409" r:id="rId37"/>
    <p:sldId id="410" r:id="rId38"/>
    <p:sldId id="411" r:id="rId39"/>
    <p:sldId id="412" r:id="rId40"/>
    <p:sldId id="288" r:id="rId41"/>
    <p:sldId id="455" r:id="rId42"/>
    <p:sldId id="456" r:id="rId43"/>
    <p:sldId id="457" r:id="rId44"/>
    <p:sldId id="388" r:id="rId45"/>
    <p:sldId id="428" r:id="rId46"/>
    <p:sldId id="450" r:id="rId47"/>
    <p:sldId id="429" r:id="rId48"/>
    <p:sldId id="430" r:id="rId49"/>
    <p:sldId id="454" r:id="rId50"/>
    <p:sldId id="459" r:id="rId51"/>
    <p:sldId id="442" r:id="rId52"/>
    <p:sldId id="453" r:id="rId53"/>
    <p:sldId id="460" r:id="rId54"/>
    <p:sldId id="416" r:id="rId55"/>
    <p:sldId id="417" r:id="rId56"/>
    <p:sldId id="360" r:id="rId57"/>
    <p:sldId id="451" r:id="rId58"/>
    <p:sldId id="452" r:id="rId59"/>
    <p:sldId id="441" r:id="rId60"/>
    <p:sldId id="389" r:id="rId61"/>
    <p:sldId id="377" r:id="rId62"/>
  </p:sldIdLst>
  <p:sldSz cx="9144000" cy="6858000" type="screen4x3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D0703E"/>
    <a:srgbClr val="AB504E"/>
    <a:srgbClr val="6F4B27"/>
    <a:srgbClr val="B48568"/>
    <a:srgbClr val="C67E42"/>
    <a:srgbClr val="7A4128"/>
    <a:srgbClr val="835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70" d="100"/>
          <a:sy n="70" d="100"/>
        </p:scale>
        <p:origin x="13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4" Type="http://schemas.openxmlformats.org/officeDocument/2006/relationships/image" Target="../media/image7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D6990A-6991-41FF-82D7-8D1FF13C1B89}" type="doc">
      <dgm:prSet loTypeId="urn:microsoft.com/office/officeart/2005/8/layout/default#1" loCatId="list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4EA3AAEC-FBD2-436E-BA54-EAE2CE675014}">
      <dgm:prSet custT="1"/>
      <dgm:spPr>
        <a:solidFill>
          <a:srgbClr val="7A4128"/>
        </a:solidFill>
      </dgm:spPr>
      <dgm:t>
        <a:bodyPr/>
        <a:lstStyle/>
        <a:p>
          <a:pPr rtl="0"/>
          <a:r>
            <a:rPr lang="it-IT" sz="2400" b="1" i="1" u="sng" dirty="0"/>
            <a:t>GLI OBIETTIVI</a:t>
          </a:r>
          <a:endParaRPr lang="it-IT" sz="2400" i="1" u="sng" dirty="0"/>
        </a:p>
      </dgm:t>
    </dgm:pt>
    <dgm:pt modelId="{7134F1DC-50DE-4CF4-9C4B-8F8421076CB6}" type="parTrans" cxnId="{4602DB56-6162-49B3-BBB4-918453625CA4}">
      <dgm:prSet/>
      <dgm:spPr/>
      <dgm:t>
        <a:bodyPr/>
        <a:lstStyle/>
        <a:p>
          <a:endParaRPr lang="it-IT"/>
        </a:p>
      </dgm:t>
    </dgm:pt>
    <dgm:pt modelId="{ACF2F9CF-B9F2-492C-9FF5-B5FB70DA29A9}" type="sibTrans" cxnId="{4602DB56-6162-49B3-BBB4-918453625CA4}">
      <dgm:prSet/>
      <dgm:spPr/>
      <dgm:t>
        <a:bodyPr/>
        <a:lstStyle/>
        <a:p>
          <a:endParaRPr lang="it-IT"/>
        </a:p>
      </dgm:t>
    </dgm:pt>
    <dgm:pt modelId="{3985B518-32FE-4E79-930E-34F46AAE9146}">
      <dgm:prSet custT="1"/>
      <dgm:spPr>
        <a:solidFill>
          <a:srgbClr val="D0703E"/>
        </a:solidFill>
      </dgm:spPr>
      <dgm:t>
        <a:bodyPr/>
        <a:lstStyle/>
        <a:p>
          <a:pPr rtl="0"/>
          <a:r>
            <a:rPr lang="it-IT" sz="2400" dirty="0"/>
            <a:t>Fornire strumenti per la gestione del</a:t>
          </a:r>
          <a:r>
            <a:rPr lang="it-IT" sz="2400" u="sng" dirty="0"/>
            <a:t> ritorno al lavoro </a:t>
          </a:r>
          <a:r>
            <a:rPr lang="it-IT" sz="2400" dirty="0"/>
            <a:t>dopo una lunga assenza per malattie croniche come un tumore</a:t>
          </a:r>
          <a:r>
            <a:rPr lang="it-IT" sz="2000" dirty="0"/>
            <a:t>. </a:t>
          </a:r>
        </a:p>
      </dgm:t>
    </dgm:pt>
    <dgm:pt modelId="{206223E5-67FF-4959-A615-E3D139FCEFC3}" type="parTrans" cxnId="{304B8432-8C2B-4F77-BA02-F830B4EC42CB}">
      <dgm:prSet/>
      <dgm:spPr/>
      <dgm:t>
        <a:bodyPr/>
        <a:lstStyle/>
        <a:p>
          <a:endParaRPr lang="it-IT"/>
        </a:p>
      </dgm:t>
    </dgm:pt>
    <dgm:pt modelId="{2124AE33-8D29-4C9E-A768-8252DAED6DB8}" type="sibTrans" cxnId="{304B8432-8C2B-4F77-BA02-F830B4EC42CB}">
      <dgm:prSet/>
      <dgm:spPr/>
      <dgm:t>
        <a:bodyPr/>
        <a:lstStyle/>
        <a:p>
          <a:endParaRPr lang="it-IT"/>
        </a:p>
      </dgm:t>
    </dgm:pt>
    <dgm:pt modelId="{D9C78814-E26F-4E66-9EF5-8AA899A2A632}">
      <dgm:prSet/>
      <dgm:spPr>
        <a:solidFill>
          <a:srgbClr val="C67E42"/>
        </a:solidFill>
      </dgm:spPr>
      <dgm:t>
        <a:bodyPr/>
        <a:lstStyle/>
        <a:p>
          <a:pPr rtl="0"/>
          <a:r>
            <a:rPr lang="it-IT" u="sng" dirty="0"/>
            <a:t>Diffusione di una cultura innovativa</a:t>
          </a:r>
          <a:r>
            <a:rPr lang="it-IT" dirty="0"/>
            <a:t>, in cui gli ex malati vengano visti come una risorsa in temporanea difficoltà, e apprendano a </a:t>
          </a:r>
          <a:r>
            <a:rPr lang="it-IT" b="1" u="sng" dirty="0"/>
            <a:t>divenire proattivi</a:t>
          </a:r>
          <a:r>
            <a:rPr lang="it-IT" dirty="0"/>
            <a:t>. </a:t>
          </a:r>
        </a:p>
      </dgm:t>
    </dgm:pt>
    <dgm:pt modelId="{3BFB3841-03BF-475D-9EDF-02EEF964D894}" type="parTrans" cxnId="{D4B282A8-82CE-4107-898E-4A9097F905F7}">
      <dgm:prSet/>
      <dgm:spPr/>
      <dgm:t>
        <a:bodyPr/>
        <a:lstStyle/>
        <a:p>
          <a:endParaRPr lang="it-IT"/>
        </a:p>
      </dgm:t>
    </dgm:pt>
    <dgm:pt modelId="{C3BE5C78-AD28-4EDF-9C81-6B3F0F6563E8}" type="sibTrans" cxnId="{D4B282A8-82CE-4107-898E-4A9097F905F7}">
      <dgm:prSet/>
      <dgm:spPr/>
      <dgm:t>
        <a:bodyPr/>
        <a:lstStyle/>
        <a:p>
          <a:endParaRPr lang="it-IT"/>
        </a:p>
      </dgm:t>
    </dgm:pt>
    <dgm:pt modelId="{63D0581E-DB05-40B1-B321-FCA13290DD9B}">
      <dgm:prSet custT="1"/>
      <dgm:spPr>
        <a:solidFill>
          <a:srgbClr val="B48568"/>
        </a:solidFill>
      </dgm:spPr>
      <dgm:t>
        <a:bodyPr/>
        <a:lstStyle/>
        <a:p>
          <a:pPr rtl="0"/>
          <a:r>
            <a:rPr lang="it-IT" sz="2400" u="sng" dirty="0"/>
            <a:t>Promuovere l'adozione di comportamenti più salutari</a:t>
          </a:r>
          <a:r>
            <a:rPr lang="it-IT" sz="2400" dirty="0"/>
            <a:t>, da parte di tutti i lavoratori </a:t>
          </a:r>
        </a:p>
      </dgm:t>
    </dgm:pt>
    <dgm:pt modelId="{DB5695BA-5869-4659-B850-56B29AC5532F}" type="parTrans" cxnId="{55C84754-B815-4EE8-BD37-07BEB8E88BBD}">
      <dgm:prSet/>
      <dgm:spPr/>
      <dgm:t>
        <a:bodyPr/>
        <a:lstStyle/>
        <a:p>
          <a:endParaRPr lang="it-IT"/>
        </a:p>
      </dgm:t>
    </dgm:pt>
    <dgm:pt modelId="{9E1CF353-1E14-4C4A-9635-6AFDD0E5447F}" type="sibTrans" cxnId="{55C84754-B815-4EE8-BD37-07BEB8E88BBD}">
      <dgm:prSet/>
      <dgm:spPr/>
      <dgm:t>
        <a:bodyPr/>
        <a:lstStyle/>
        <a:p>
          <a:endParaRPr lang="it-IT"/>
        </a:p>
      </dgm:t>
    </dgm:pt>
    <dgm:pt modelId="{100AE46D-AFA9-4419-96FB-F4F87C7B8BC2}" type="pres">
      <dgm:prSet presAssocID="{23D6990A-6991-41FF-82D7-8D1FF13C1B8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99D1DD6-3E3D-4697-90BE-92B2E9E13352}" type="pres">
      <dgm:prSet presAssocID="{4EA3AAEC-FBD2-436E-BA54-EAE2CE675014}" presName="node" presStyleLbl="node1" presStyleIdx="0" presStyleCnt="4" custScaleX="121640" custScaleY="100643" custLinFactNeighborX="-1757" custLinFactNeighborY="49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ABDF7A-7191-49FE-B715-FF21F9B916D8}" type="pres">
      <dgm:prSet presAssocID="{ACF2F9CF-B9F2-492C-9FF5-B5FB70DA29A9}" presName="sibTrans" presStyleCnt="0"/>
      <dgm:spPr/>
    </dgm:pt>
    <dgm:pt modelId="{6307C76F-1153-4972-8581-42FD4B15526A}" type="pres">
      <dgm:prSet presAssocID="{3985B518-32FE-4E79-930E-34F46AAE9146}" presName="node" presStyleLbl="node1" presStyleIdx="1" presStyleCnt="4" custScaleX="121991" custScaleY="100932" custLinFactNeighborX="4704" custLinFactNeighborY="494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1707D63-C51C-484E-BECA-14D1926D9F4B}" type="pres">
      <dgm:prSet presAssocID="{2124AE33-8D29-4C9E-A768-8252DAED6DB8}" presName="sibTrans" presStyleCnt="0"/>
      <dgm:spPr/>
    </dgm:pt>
    <dgm:pt modelId="{AC3E0029-69C4-4D4F-9720-C4CCB107AEB2}" type="pres">
      <dgm:prSet presAssocID="{D9C78814-E26F-4E66-9EF5-8AA899A2A632}" presName="node" presStyleLbl="node1" presStyleIdx="2" presStyleCnt="4" custScaleX="121640" custScaleY="100643" custLinFactNeighborX="-1517" custLinFactNeighborY="-600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C776AD4-30B1-45E2-83D3-9228AC1F2931}" type="pres">
      <dgm:prSet presAssocID="{C3BE5C78-AD28-4EDF-9C81-6B3F0F6563E8}" presName="sibTrans" presStyleCnt="0"/>
      <dgm:spPr/>
    </dgm:pt>
    <dgm:pt modelId="{3C479941-E527-4CDF-ADFB-F9456AAF845D}" type="pres">
      <dgm:prSet presAssocID="{63D0581E-DB05-40B1-B321-FCA13290DD9B}" presName="node" presStyleLbl="node1" presStyleIdx="3" presStyleCnt="4" custScaleX="121991" custScaleY="100933" custLinFactNeighborX="4864" custLinFactNeighborY="-482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4B282A8-82CE-4107-898E-4A9097F905F7}" srcId="{23D6990A-6991-41FF-82D7-8D1FF13C1B89}" destId="{D9C78814-E26F-4E66-9EF5-8AA899A2A632}" srcOrd="2" destOrd="0" parTransId="{3BFB3841-03BF-475D-9EDF-02EEF964D894}" sibTransId="{C3BE5C78-AD28-4EDF-9C81-6B3F0F6563E8}"/>
    <dgm:cxn modelId="{7E4AC47A-206F-4142-B0F5-C273C0C07A4B}" type="presOf" srcId="{3985B518-32FE-4E79-930E-34F46AAE9146}" destId="{6307C76F-1153-4972-8581-42FD4B15526A}" srcOrd="0" destOrd="0" presId="urn:microsoft.com/office/officeart/2005/8/layout/default#1"/>
    <dgm:cxn modelId="{4602DB56-6162-49B3-BBB4-918453625CA4}" srcId="{23D6990A-6991-41FF-82D7-8D1FF13C1B89}" destId="{4EA3AAEC-FBD2-436E-BA54-EAE2CE675014}" srcOrd="0" destOrd="0" parTransId="{7134F1DC-50DE-4CF4-9C4B-8F8421076CB6}" sibTransId="{ACF2F9CF-B9F2-492C-9FF5-B5FB70DA29A9}"/>
    <dgm:cxn modelId="{A4D12ECD-D7A0-4EF2-AA5E-3D850BF06F75}" type="presOf" srcId="{D9C78814-E26F-4E66-9EF5-8AA899A2A632}" destId="{AC3E0029-69C4-4D4F-9720-C4CCB107AEB2}" srcOrd="0" destOrd="0" presId="urn:microsoft.com/office/officeart/2005/8/layout/default#1"/>
    <dgm:cxn modelId="{92CF6BE1-3ECB-4530-9875-C8CB974D726A}" type="presOf" srcId="{4EA3AAEC-FBD2-436E-BA54-EAE2CE675014}" destId="{A99D1DD6-3E3D-4697-90BE-92B2E9E13352}" srcOrd="0" destOrd="0" presId="urn:microsoft.com/office/officeart/2005/8/layout/default#1"/>
    <dgm:cxn modelId="{55C84754-B815-4EE8-BD37-07BEB8E88BBD}" srcId="{23D6990A-6991-41FF-82D7-8D1FF13C1B89}" destId="{63D0581E-DB05-40B1-B321-FCA13290DD9B}" srcOrd="3" destOrd="0" parTransId="{DB5695BA-5869-4659-B850-56B29AC5532F}" sibTransId="{9E1CF353-1E14-4C4A-9635-6AFDD0E5447F}"/>
    <dgm:cxn modelId="{304B8432-8C2B-4F77-BA02-F830B4EC42CB}" srcId="{23D6990A-6991-41FF-82D7-8D1FF13C1B89}" destId="{3985B518-32FE-4E79-930E-34F46AAE9146}" srcOrd="1" destOrd="0" parTransId="{206223E5-67FF-4959-A615-E3D139FCEFC3}" sibTransId="{2124AE33-8D29-4C9E-A768-8252DAED6DB8}"/>
    <dgm:cxn modelId="{AA708EFA-B02E-4C38-AE5F-DBE72B8B164B}" type="presOf" srcId="{63D0581E-DB05-40B1-B321-FCA13290DD9B}" destId="{3C479941-E527-4CDF-ADFB-F9456AAF845D}" srcOrd="0" destOrd="0" presId="urn:microsoft.com/office/officeart/2005/8/layout/default#1"/>
    <dgm:cxn modelId="{558ECB71-EA7B-4F66-8CE9-E281925DC307}" type="presOf" srcId="{23D6990A-6991-41FF-82D7-8D1FF13C1B89}" destId="{100AE46D-AFA9-4419-96FB-F4F87C7B8BC2}" srcOrd="0" destOrd="0" presId="urn:microsoft.com/office/officeart/2005/8/layout/default#1"/>
    <dgm:cxn modelId="{E17D9D5F-AB1C-43AB-9B25-F06AF7DD2F71}" type="presParOf" srcId="{100AE46D-AFA9-4419-96FB-F4F87C7B8BC2}" destId="{A99D1DD6-3E3D-4697-90BE-92B2E9E13352}" srcOrd="0" destOrd="0" presId="urn:microsoft.com/office/officeart/2005/8/layout/default#1"/>
    <dgm:cxn modelId="{03B5E763-6949-41D1-A80D-DD2C23592B09}" type="presParOf" srcId="{100AE46D-AFA9-4419-96FB-F4F87C7B8BC2}" destId="{1EABDF7A-7191-49FE-B715-FF21F9B916D8}" srcOrd="1" destOrd="0" presId="urn:microsoft.com/office/officeart/2005/8/layout/default#1"/>
    <dgm:cxn modelId="{F2E693BA-064C-4677-B9B1-932049A28D06}" type="presParOf" srcId="{100AE46D-AFA9-4419-96FB-F4F87C7B8BC2}" destId="{6307C76F-1153-4972-8581-42FD4B15526A}" srcOrd="2" destOrd="0" presId="urn:microsoft.com/office/officeart/2005/8/layout/default#1"/>
    <dgm:cxn modelId="{48D7DA62-4A7C-474D-B4DA-2A2745451474}" type="presParOf" srcId="{100AE46D-AFA9-4419-96FB-F4F87C7B8BC2}" destId="{A1707D63-C51C-484E-BECA-14D1926D9F4B}" srcOrd="3" destOrd="0" presId="urn:microsoft.com/office/officeart/2005/8/layout/default#1"/>
    <dgm:cxn modelId="{9155103A-BEED-4894-80E4-63C97421369B}" type="presParOf" srcId="{100AE46D-AFA9-4419-96FB-F4F87C7B8BC2}" destId="{AC3E0029-69C4-4D4F-9720-C4CCB107AEB2}" srcOrd="4" destOrd="0" presId="urn:microsoft.com/office/officeart/2005/8/layout/default#1"/>
    <dgm:cxn modelId="{9139AD9A-19FB-40F7-8C6E-703509B75E60}" type="presParOf" srcId="{100AE46D-AFA9-4419-96FB-F4F87C7B8BC2}" destId="{2C776AD4-30B1-45E2-83D3-9228AC1F2931}" srcOrd="5" destOrd="0" presId="urn:microsoft.com/office/officeart/2005/8/layout/default#1"/>
    <dgm:cxn modelId="{2DDDC447-2F60-44B2-B810-E6C73DA7D351}" type="presParOf" srcId="{100AE46D-AFA9-4419-96FB-F4F87C7B8BC2}" destId="{3C479941-E527-4CDF-ADFB-F9456AAF845D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AC0BC9-1204-4F9E-B7AF-F081A90CC6B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07005D76-7D0A-443A-9617-6FD64B6612CF}">
      <dgm:prSet custT="1"/>
      <dgm:spPr/>
      <dgm:t>
        <a:bodyPr/>
        <a:lstStyle/>
        <a:p>
          <a:pPr rtl="0"/>
          <a:r>
            <a:rPr lang="it-IT" sz="2000" dirty="0">
              <a:solidFill>
                <a:schemeClr val="tx1"/>
              </a:solidFill>
              <a:latin typeface="+mn-lt"/>
            </a:rPr>
            <a:t>L’aumento ponderale è l’effetto collaterale più comune nelle donne che ricevono chemioterapia adiuvante  </a:t>
          </a:r>
        </a:p>
        <a:p>
          <a:pPr rtl="0"/>
          <a:r>
            <a:rPr lang="en-US" sz="2000" dirty="0">
              <a:solidFill>
                <a:schemeClr val="tx1"/>
              </a:solidFill>
              <a:latin typeface="+mn-lt"/>
            </a:rPr>
            <a:t>(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Obesità</a:t>
          </a:r>
          <a:r>
            <a:rPr lang="en-US" sz="2000" b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Sarcopenica</a:t>
          </a:r>
          <a:r>
            <a:rPr lang="en-US" sz="1800" dirty="0">
              <a:solidFill>
                <a:schemeClr val="tx1"/>
              </a:solidFill>
              <a:latin typeface="+mn-lt"/>
            </a:rPr>
            <a:t>)</a:t>
          </a:r>
          <a:endParaRPr lang="it-IT" sz="1800" dirty="0">
            <a:solidFill>
              <a:schemeClr val="tx1"/>
            </a:solidFill>
            <a:latin typeface="+mn-lt"/>
          </a:endParaRPr>
        </a:p>
      </dgm:t>
    </dgm:pt>
    <dgm:pt modelId="{8888A149-F491-4884-8CC6-40B348208322}" type="parTrans" cxnId="{59143780-5858-45B6-956D-0A82325CF0F2}">
      <dgm:prSet/>
      <dgm:spPr/>
      <dgm:t>
        <a:bodyPr/>
        <a:lstStyle/>
        <a:p>
          <a:endParaRPr lang="it-IT">
            <a:latin typeface="+mn-lt"/>
          </a:endParaRPr>
        </a:p>
      </dgm:t>
    </dgm:pt>
    <dgm:pt modelId="{E1A7C261-20DB-4C3E-B5D2-4CFD3E55DBC0}" type="sibTrans" cxnId="{59143780-5858-45B6-956D-0A82325CF0F2}">
      <dgm:prSet/>
      <dgm:spPr/>
      <dgm:t>
        <a:bodyPr/>
        <a:lstStyle/>
        <a:p>
          <a:endParaRPr lang="it-IT">
            <a:latin typeface="+mn-lt"/>
          </a:endParaRPr>
        </a:p>
      </dgm:t>
    </dgm:pt>
    <dgm:pt modelId="{D82D6492-E8F3-42AF-A83B-AAB77E1532BA}">
      <dgm:prSet custT="1"/>
      <dgm:spPr/>
      <dgm:t>
        <a:bodyPr/>
        <a:lstStyle/>
        <a:p>
          <a:pPr rtl="0"/>
          <a:r>
            <a:rPr lang="it-IT" sz="1800" b="1" dirty="0">
              <a:solidFill>
                <a:schemeClr val="tx1"/>
              </a:solidFill>
              <a:latin typeface="+mn-lt"/>
            </a:rPr>
            <a:t>Divenire sovrappeso o obesi durante la chemio, può influenzare la prognosi e la sopravvivenza,</a:t>
          </a:r>
          <a:r>
            <a:rPr lang="en-US" sz="1800" b="1" dirty="0">
              <a:solidFill>
                <a:schemeClr val="tx1"/>
              </a:solidFill>
              <a:latin typeface="+mn-lt"/>
            </a:rPr>
            <a:t> </a:t>
          </a:r>
          <a:r>
            <a:rPr lang="it-IT" sz="1800" dirty="0">
              <a:solidFill>
                <a:schemeClr val="tx1"/>
              </a:solidFill>
              <a:latin typeface="+mn-lt"/>
            </a:rPr>
            <a:t>poiché può aggravare altre condizioni mediche, come diabete, cardiopatie, ipertensione e </a:t>
          </a:r>
          <a:r>
            <a:rPr lang="it-IT" sz="1800" dirty="0" err="1">
              <a:solidFill>
                <a:schemeClr val="tx1"/>
              </a:solidFill>
              <a:latin typeface="+mn-lt"/>
            </a:rPr>
            <a:t>s.metabolica</a:t>
          </a:r>
          <a:r>
            <a:rPr lang="it-IT" sz="1800" dirty="0">
              <a:solidFill>
                <a:schemeClr val="tx1"/>
              </a:solidFill>
              <a:latin typeface="+mn-lt"/>
            </a:rPr>
            <a:t> </a:t>
          </a:r>
        </a:p>
      </dgm:t>
    </dgm:pt>
    <dgm:pt modelId="{C8282763-F620-476F-99B1-6520ACEE5EA7}" type="parTrans" cxnId="{62B3C85F-4CC9-41BF-AF2A-2B393145F0FC}">
      <dgm:prSet/>
      <dgm:spPr/>
      <dgm:t>
        <a:bodyPr/>
        <a:lstStyle/>
        <a:p>
          <a:endParaRPr lang="it-IT">
            <a:latin typeface="+mn-lt"/>
          </a:endParaRPr>
        </a:p>
      </dgm:t>
    </dgm:pt>
    <dgm:pt modelId="{BEBAA515-5C3A-4FD3-943A-68C974CD9D6C}" type="sibTrans" cxnId="{62B3C85F-4CC9-41BF-AF2A-2B393145F0FC}">
      <dgm:prSet/>
      <dgm:spPr/>
      <dgm:t>
        <a:bodyPr/>
        <a:lstStyle/>
        <a:p>
          <a:endParaRPr lang="it-IT">
            <a:latin typeface="+mn-lt"/>
          </a:endParaRPr>
        </a:p>
      </dgm:t>
    </dgm:pt>
    <dgm:pt modelId="{DFA808F6-C297-4B35-B42D-D4D2EE60A3E6}">
      <dgm:prSet custT="1"/>
      <dgm:spPr/>
      <dgm:t>
        <a:bodyPr/>
        <a:lstStyle/>
        <a:p>
          <a:pPr rtl="0"/>
          <a:r>
            <a:rPr lang="it-IT" sz="1600" b="1" dirty="0">
              <a:solidFill>
                <a:schemeClr val="tx1"/>
              </a:solidFill>
              <a:latin typeface="+mn-lt"/>
            </a:rPr>
            <a:t>Il calo ponderale + attività fisica </a:t>
          </a:r>
          <a:r>
            <a:rPr lang="it-IT" sz="1600" dirty="0">
              <a:solidFill>
                <a:schemeClr val="tx1"/>
              </a:solidFill>
              <a:latin typeface="+mn-lt"/>
            </a:rPr>
            <a:t>è associato a risultati migliori nella cura  (</a:t>
          </a:r>
          <a:r>
            <a:rPr lang="it-IT" sz="1600" b="1" dirty="0">
              <a:solidFill>
                <a:schemeClr val="tx1"/>
              </a:solidFill>
              <a:latin typeface="+mn-lt"/>
            </a:rPr>
            <a:t> </a:t>
          </a:r>
          <a:r>
            <a:rPr lang="it-IT" sz="1600" b="1" dirty="0" err="1">
              <a:solidFill>
                <a:schemeClr val="tx1"/>
              </a:solidFill>
              <a:latin typeface="+mn-lt"/>
            </a:rPr>
            <a:t>After</a:t>
          </a:r>
          <a:r>
            <a:rPr lang="it-IT" sz="1600" b="1" dirty="0">
              <a:solidFill>
                <a:schemeClr val="tx1"/>
              </a:solidFill>
              <a:latin typeface="+mn-lt"/>
            </a:rPr>
            <a:t> </a:t>
          </a:r>
          <a:r>
            <a:rPr lang="it-IT" sz="1600" b="1" dirty="0" err="1">
              <a:solidFill>
                <a:schemeClr val="tx1"/>
              </a:solidFill>
              <a:latin typeface="+mn-lt"/>
            </a:rPr>
            <a:t>Breast</a:t>
          </a:r>
          <a:r>
            <a:rPr lang="it-IT" sz="1600" b="1" dirty="0">
              <a:solidFill>
                <a:schemeClr val="tx1"/>
              </a:solidFill>
              <a:latin typeface="+mn-lt"/>
            </a:rPr>
            <a:t> </a:t>
          </a:r>
          <a:r>
            <a:rPr lang="it-IT" sz="1600" b="1" dirty="0" err="1">
              <a:solidFill>
                <a:schemeClr val="tx1"/>
              </a:solidFill>
              <a:latin typeface="+mn-lt"/>
            </a:rPr>
            <a:t>Cancer</a:t>
          </a:r>
          <a:r>
            <a:rPr lang="it-IT" sz="1600" b="1" dirty="0">
              <a:solidFill>
                <a:schemeClr val="tx1"/>
              </a:solidFill>
              <a:latin typeface="+mn-lt"/>
            </a:rPr>
            <a:t> </a:t>
          </a:r>
          <a:r>
            <a:rPr lang="it-IT" sz="1600" b="1" dirty="0" err="1">
              <a:solidFill>
                <a:schemeClr val="tx1"/>
              </a:solidFill>
              <a:latin typeface="+mn-lt"/>
            </a:rPr>
            <a:t>Pooling</a:t>
          </a:r>
          <a:r>
            <a:rPr lang="it-IT" sz="1600" b="1" dirty="0">
              <a:solidFill>
                <a:schemeClr val="tx1"/>
              </a:solidFill>
              <a:latin typeface="+mn-lt"/>
            </a:rPr>
            <a:t> P., AFCPP)</a:t>
          </a:r>
          <a:r>
            <a:rPr lang="it-IT" sz="1600" dirty="0">
              <a:solidFill>
                <a:schemeClr val="tx1"/>
              </a:solidFill>
              <a:latin typeface="+mn-lt"/>
            </a:rPr>
            <a:t>. </a:t>
          </a:r>
        </a:p>
        <a:p>
          <a:pPr rtl="0"/>
          <a:r>
            <a:rPr lang="en-US" sz="2000" b="1" dirty="0">
              <a:solidFill>
                <a:schemeClr val="tx1"/>
              </a:solidFill>
              <a:latin typeface="+mn-lt"/>
            </a:rPr>
            <a:t>-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Riscontro</a:t>
          </a:r>
          <a:r>
            <a:rPr lang="en-US" sz="2000" b="1" dirty="0">
              <a:solidFill>
                <a:schemeClr val="tx1"/>
              </a:solidFill>
              <a:latin typeface="+mn-lt"/>
            </a:rPr>
            <a:t> di 27% di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riduzione</a:t>
          </a:r>
          <a:r>
            <a:rPr lang="en-US" sz="2000" b="1" dirty="0">
              <a:solidFill>
                <a:schemeClr val="tx1"/>
              </a:solidFill>
              <a:latin typeface="+mn-lt"/>
            </a:rPr>
            <a:t> del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rischio</a:t>
          </a:r>
          <a:r>
            <a:rPr lang="en-US" sz="2000" b="1" dirty="0">
              <a:solidFill>
                <a:schemeClr val="tx1"/>
              </a:solidFill>
              <a:latin typeface="+mn-lt"/>
            </a:rPr>
            <a:t> di </a:t>
          </a:r>
          <a:r>
            <a:rPr lang="en-US" sz="2000" b="1" dirty="0" err="1">
              <a:solidFill>
                <a:schemeClr val="tx1"/>
              </a:solidFill>
              <a:latin typeface="+mn-lt"/>
            </a:rPr>
            <a:t>mortalità</a:t>
          </a:r>
          <a:r>
            <a:rPr lang="en-US" sz="2000" b="1" dirty="0">
              <a:solidFill>
                <a:schemeClr val="tx1"/>
              </a:solidFill>
              <a:latin typeface="+mn-lt"/>
            </a:rPr>
            <a:t> a 5 aa</a:t>
          </a:r>
          <a:r>
            <a:rPr lang="en-US" sz="2000" dirty="0">
              <a:solidFill>
                <a:schemeClr val="tx1"/>
              </a:solidFill>
              <a:latin typeface="+mn-lt"/>
            </a:rPr>
            <a:t>) </a:t>
          </a:r>
        </a:p>
        <a:p>
          <a:pPr rtl="0"/>
          <a:r>
            <a:rPr lang="en-US" sz="1600" dirty="0">
              <a:solidFill>
                <a:schemeClr val="tx1"/>
              </a:solidFill>
              <a:latin typeface="+mn-lt"/>
            </a:rPr>
            <a:t>( </a:t>
          </a:r>
          <a:r>
            <a:rPr lang="en-US" sz="1600" dirty="0" err="1">
              <a:solidFill>
                <a:schemeClr val="tx1"/>
              </a:solidFill>
              <a:latin typeface="+mn-lt"/>
            </a:rPr>
            <a:t>donne</a:t>
          </a:r>
          <a:r>
            <a:rPr lang="en-US" sz="1600" dirty="0">
              <a:solidFill>
                <a:schemeClr val="tx1"/>
              </a:solidFill>
              <a:latin typeface="+mn-lt"/>
            </a:rPr>
            <a:t> con &gt;</a:t>
          </a:r>
          <a:r>
            <a:rPr lang="it-IT" sz="1600" dirty="0">
              <a:solidFill>
                <a:schemeClr val="tx1"/>
              </a:solidFill>
              <a:latin typeface="+mn-lt"/>
            </a:rPr>
            <a:t>10 (MET)-ora/</a:t>
          </a:r>
          <a:r>
            <a:rPr lang="it-IT" sz="1600" dirty="0" err="1">
              <a:solidFill>
                <a:schemeClr val="tx1"/>
              </a:solidFill>
              <a:latin typeface="+mn-lt"/>
            </a:rPr>
            <a:t>sett</a:t>
          </a:r>
          <a:r>
            <a:rPr lang="it-IT" sz="1600" dirty="0">
              <a:solidFill>
                <a:schemeClr val="tx1"/>
              </a:solidFill>
              <a:latin typeface="+mn-lt"/>
            </a:rPr>
            <a:t>, = 3–5 ore di camminata / settimana </a:t>
          </a:r>
        </a:p>
      </dgm:t>
    </dgm:pt>
    <dgm:pt modelId="{980F672A-65BE-4A13-B104-B07005155D0A}" type="parTrans" cxnId="{1103928D-E1C7-4D04-A8CE-E04FC4D0EE98}">
      <dgm:prSet/>
      <dgm:spPr/>
      <dgm:t>
        <a:bodyPr/>
        <a:lstStyle/>
        <a:p>
          <a:endParaRPr lang="it-IT">
            <a:latin typeface="+mn-lt"/>
          </a:endParaRPr>
        </a:p>
      </dgm:t>
    </dgm:pt>
    <dgm:pt modelId="{887CE033-0933-4048-8527-53914CE7FFC7}" type="sibTrans" cxnId="{1103928D-E1C7-4D04-A8CE-E04FC4D0EE98}">
      <dgm:prSet/>
      <dgm:spPr/>
      <dgm:t>
        <a:bodyPr/>
        <a:lstStyle/>
        <a:p>
          <a:endParaRPr lang="it-IT">
            <a:latin typeface="+mn-lt"/>
          </a:endParaRPr>
        </a:p>
      </dgm:t>
    </dgm:pt>
    <dgm:pt modelId="{7029F133-6D5F-4534-9FB0-30478BD2702A}">
      <dgm:prSet/>
      <dgm:spPr/>
      <dgm:t>
        <a:bodyPr/>
        <a:lstStyle/>
        <a:p>
          <a:pPr rtl="0"/>
          <a:r>
            <a:rPr lang="it-IT" dirty="0">
              <a:latin typeface="+mn-lt"/>
            </a:rPr>
            <a:t>Mantenere un peso forma, aumentando l’attività fisica e migliorando l’alimentazione, riducendo il grasso corporeo, può migliorare la prognosi nelle donne operate al seno.</a:t>
          </a:r>
        </a:p>
      </dgm:t>
    </dgm:pt>
    <dgm:pt modelId="{8018E136-3729-49F5-9D31-47CF3ACAA13E}" type="parTrans" cxnId="{F85B3FE5-1AF9-4460-90F3-9A796E8D0ABA}">
      <dgm:prSet/>
      <dgm:spPr/>
      <dgm:t>
        <a:bodyPr/>
        <a:lstStyle/>
        <a:p>
          <a:endParaRPr lang="it-IT">
            <a:latin typeface="+mn-lt"/>
          </a:endParaRPr>
        </a:p>
      </dgm:t>
    </dgm:pt>
    <dgm:pt modelId="{E0E2ED8C-E654-40E9-9C7A-C0D14148A034}" type="sibTrans" cxnId="{F85B3FE5-1AF9-4460-90F3-9A796E8D0ABA}">
      <dgm:prSet/>
      <dgm:spPr/>
      <dgm:t>
        <a:bodyPr/>
        <a:lstStyle/>
        <a:p>
          <a:endParaRPr lang="it-IT">
            <a:latin typeface="+mn-lt"/>
          </a:endParaRPr>
        </a:p>
      </dgm:t>
    </dgm:pt>
    <dgm:pt modelId="{98AF1800-D3AC-4976-A5D8-A5BE925F2C46}" type="pres">
      <dgm:prSet presAssocID="{DCAC0BC9-1204-4F9E-B7AF-F081A90CC6B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92D2F27-C755-4D6A-971A-C87A6B439ADE}" type="pres">
      <dgm:prSet presAssocID="{07005D76-7D0A-443A-9617-6FD64B6612CF}" presName="node" presStyleLbl="node1" presStyleIdx="0" presStyleCnt="4" custLinFactNeighborX="146" custLinFactNeighborY="-3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1DF0D1-6511-49CA-96FB-51E208C3E4CF}" type="pres">
      <dgm:prSet presAssocID="{E1A7C261-20DB-4C3E-B5D2-4CFD3E55DBC0}" presName="sibTrans" presStyleCnt="0"/>
      <dgm:spPr/>
    </dgm:pt>
    <dgm:pt modelId="{9BE4C2A1-CE76-4953-A6FD-236AC72B044D}" type="pres">
      <dgm:prSet presAssocID="{D82D6492-E8F3-42AF-A83B-AAB77E1532BA}" presName="node" presStyleLbl="node1" presStyleIdx="1" presStyleCnt="4" custLinFactNeighborX="-538" custLinFactNeighborY="1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BF5211-2681-450C-B059-563451C29281}" type="pres">
      <dgm:prSet presAssocID="{BEBAA515-5C3A-4FD3-943A-68C974CD9D6C}" presName="sibTrans" presStyleCnt="0"/>
      <dgm:spPr/>
    </dgm:pt>
    <dgm:pt modelId="{9F7FADAC-BE6E-428A-ADBE-15CFFB49A545}" type="pres">
      <dgm:prSet presAssocID="{DFA808F6-C297-4B35-B42D-D4D2EE60A3E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4AB16F-DE2B-42A2-9600-EA7D015FCC8E}" type="pres">
      <dgm:prSet presAssocID="{887CE033-0933-4048-8527-53914CE7FFC7}" presName="sibTrans" presStyleCnt="0"/>
      <dgm:spPr/>
    </dgm:pt>
    <dgm:pt modelId="{512202DA-5F2A-4728-80C0-C0E2317FDD4A}" type="pres">
      <dgm:prSet presAssocID="{7029F133-6D5F-4534-9FB0-30478BD2702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D3D1979-7C7F-45C1-9622-EB11792CEB90}" type="presOf" srcId="{DFA808F6-C297-4B35-B42D-D4D2EE60A3E6}" destId="{9F7FADAC-BE6E-428A-ADBE-15CFFB49A545}" srcOrd="0" destOrd="0" presId="urn:microsoft.com/office/officeart/2005/8/layout/default"/>
    <dgm:cxn modelId="{A16AB44D-9710-4443-B976-60D96E7E25EC}" type="presOf" srcId="{DCAC0BC9-1204-4F9E-B7AF-F081A90CC6B3}" destId="{98AF1800-D3AC-4976-A5D8-A5BE925F2C46}" srcOrd="0" destOrd="0" presId="urn:microsoft.com/office/officeart/2005/8/layout/default"/>
    <dgm:cxn modelId="{62B3C85F-4CC9-41BF-AF2A-2B393145F0FC}" srcId="{DCAC0BC9-1204-4F9E-B7AF-F081A90CC6B3}" destId="{D82D6492-E8F3-42AF-A83B-AAB77E1532BA}" srcOrd="1" destOrd="0" parTransId="{C8282763-F620-476F-99B1-6520ACEE5EA7}" sibTransId="{BEBAA515-5C3A-4FD3-943A-68C974CD9D6C}"/>
    <dgm:cxn modelId="{E3A79227-0252-4E31-B0B7-840EE977FD0B}" type="presOf" srcId="{07005D76-7D0A-443A-9617-6FD64B6612CF}" destId="{992D2F27-C755-4D6A-971A-C87A6B439ADE}" srcOrd="0" destOrd="0" presId="urn:microsoft.com/office/officeart/2005/8/layout/default"/>
    <dgm:cxn modelId="{1103928D-E1C7-4D04-A8CE-E04FC4D0EE98}" srcId="{DCAC0BC9-1204-4F9E-B7AF-F081A90CC6B3}" destId="{DFA808F6-C297-4B35-B42D-D4D2EE60A3E6}" srcOrd="2" destOrd="0" parTransId="{980F672A-65BE-4A13-B104-B07005155D0A}" sibTransId="{887CE033-0933-4048-8527-53914CE7FFC7}"/>
    <dgm:cxn modelId="{F85B3FE5-1AF9-4460-90F3-9A796E8D0ABA}" srcId="{DCAC0BC9-1204-4F9E-B7AF-F081A90CC6B3}" destId="{7029F133-6D5F-4534-9FB0-30478BD2702A}" srcOrd="3" destOrd="0" parTransId="{8018E136-3729-49F5-9D31-47CF3ACAA13E}" sibTransId="{E0E2ED8C-E654-40E9-9C7A-C0D14148A034}"/>
    <dgm:cxn modelId="{59143780-5858-45B6-956D-0A82325CF0F2}" srcId="{DCAC0BC9-1204-4F9E-B7AF-F081A90CC6B3}" destId="{07005D76-7D0A-443A-9617-6FD64B6612CF}" srcOrd="0" destOrd="0" parTransId="{8888A149-F491-4884-8CC6-40B348208322}" sibTransId="{E1A7C261-20DB-4C3E-B5D2-4CFD3E55DBC0}"/>
    <dgm:cxn modelId="{F39730B3-23E7-4934-ADB3-02376F241DEA}" type="presOf" srcId="{7029F133-6D5F-4534-9FB0-30478BD2702A}" destId="{512202DA-5F2A-4728-80C0-C0E2317FDD4A}" srcOrd="0" destOrd="0" presId="urn:microsoft.com/office/officeart/2005/8/layout/default"/>
    <dgm:cxn modelId="{C516EA3A-F1BF-4FEB-83FC-E4B49E07BDF1}" type="presOf" srcId="{D82D6492-E8F3-42AF-A83B-AAB77E1532BA}" destId="{9BE4C2A1-CE76-4953-A6FD-236AC72B044D}" srcOrd="0" destOrd="0" presId="urn:microsoft.com/office/officeart/2005/8/layout/default"/>
    <dgm:cxn modelId="{F39F5F62-88C3-4085-B17C-C3974364C497}" type="presParOf" srcId="{98AF1800-D3AC-4976-A5D8-A5BE925F2C46}" destId="{992D2F27-C755-4D6A-971A-C87A6B439ADE}" srcOrd="0" destOrd="0" presId="urn:microsoft.com/office/officeart/2005/8/layout/default"/>
    <dgm:cxn modelId="{32FF9717-D5E9-482B-9829-A0BD84469211}" type="presParOf" srcId="{98AF1800-D3AC-4976-A5D8-A5BE925F2C46}" destId="{E31DF0D1-6511-49CA-96FB-51E208C3E4CF}" srcOrd="1" destOrd="0" presId="urn:microsoft.com/office/officeart/2005/8/layout/default"/>
    <dgm:cxn modelId="{0CF3F936-2E30-4605-9B75-1FBA4E46D594}" type="presParOf" srcId="{98AF1800-D3AC-4976-A5D8-A5BE925F2C46}" destId="{9BE4C2A1-CE76-4953-A6FD-236AC72B044D}" srcOrd="2" destOrd="0" presId="urn:microsoft.com/office/officeart/2005/8/layout/default"/>
    <dgm:cxn modelId="{44102195-EA74-420F-835A-5D823C098EF0}" type="presParOf" srcId="{98AF1800-D3AC-4976-A5D8-A5BE925F2C46}" destId="{08BF5211-2681-450C-B059-563451C29281}" srcOrd="3" destOrd="0" presId="urn:microsoft.com/office/officeart/2005/8/layout/default"/>
    <dgm:cxn modelId="{0CFBD384-6339-486C-83E0-372D4E11C9EF}" type="presParOf" srcId="{98AF1800-D3AC-4976-A5D8-A5BE925F2C46}" destId="{9F7FADAC-BE6E-428A-ADBE-15CFFB49A545}" srcOrd="4" destOrd="0" presId="urn:microsoft.com/office/officeart/2005/8/layout/default"/>
    <dgm:cxn modelId="{9E57C8F9-E22F-40B9-8CD4-6A5F9F44177C}" type="presParOf" srcId="{98AF1800-D3AC-4976-A5D8-A5BE925F2C46}" destId="{2D4AB16F-DE2B-42A2-9600-EA7D015FCC8E}" srcOrd="5" destOrd="0" presId="urn:microsoft.com/office/officeart/2005/8/layout/default"/>
    <dgm:cxn modelId="{5AAE948A-65A9-4926-8582-4EFDF5BF7E4A}" type="presParOf" srcId="{98AF1800-D3AC-4976-A5D8-A5BE925F2C46}" destId="{512202DA-5F2A-4728-80C0-C0E2317FDD4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F2B2ED-924B-4CDE-A4F6-A0B9B0BA2DA6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DF24485-B4FB-4466-A9B2-5153EF15CC7B}">
      <dgm:prSet custT="1"/>
      <dgm:spPr/>
      <dgm:t>
        <a:bodyPr/>
        <a:lstStyle/>
        <a:p>
          <a:pPr rtl="0"/>
          <a:r>
            <a:rPr lang="it-IT" sz="1800" i="0" dirty="0"/>
            <a:t>Miglioramento dello stato di vigore e benessere dei partecipanti</a:t>
          </a:r>
        </a:p>
        <a:p>
          <a:pPr rtl="0"/>
          <a:r>
            <a:rPr lang="it-IT" sz="1800" i="0" dirty="0"/>
            <a:t> (p&lt; 0,01</a:t>
          </a:r>
          <a:r>
            <a:rPr lang="it-IT" sz="1600" i="0" dirty="0"/>
            <a:t>)</a:t>
          </a:r>
          <a:endParaRPr lang="it-IT" sz="1600" dirty="0"/>
        </a:p>
      </dgm:t>
    </dgm:pt>
    <dgm:pt modelId="{61319374-8624-460B-97AA-7B5216B29892}" type="parTrans" cxnId="{108C647F-7160-4E30-9A72-BD9912FC1BBA}">
      <dgm:prSet/>
      <dgm:spPr/>
      <dgm:t>
        <a:bodyPr/>
        <a:lstStyle/>
        <a:p>
          <a:endParaRPr lang="it-IT"/>
        </a:p>
      </dgm:t>
    </dgm:pt>
    <dgm:pt modelId="{B71CA57F-9B12-4951-BF37-1F98CB9DF2A8}" type="sibTrans" cxnId="{108C647F-7160-4E30-9A72-BD9912FC1BBA}">
      <dgm:prSet/>
      <dgm:spPr/>
      <dgm:t>
        <a:bodyPr/>
        <a:lstStyle/>
        <a:p>
          <a:endParaRPr lang="it-IT"/>
        </a:p>
      </dgm:t>
    </dgm:pt>
    <dgm:pt modelId="{6529C7D1-E0A9-4DB0-ADF6-3C728AEE5B3C}">
      <dgm:prSet custT="1"/>
      <dgm:spPr/>
      <dgm:t>
        <a:bodyPr/>
        <a:lstStyle/>
        <a:p>
          <a:pPr rtl="0"/>
          <a:r>
            <a:rPr lang="it-IT" sz="1800" i="0" dirty="0"/>
            <a:t>Miglioramento di ansia, depressione e  qualità della vita (p&lt;0,02, 87%)</a:t>
          </a:r>
          <a:endParaRPr lang="it-IT" sz="1800" dirty="0"/>
        </a:p>
      </dgm:t>
    </dgm:pt>
    <dgm:pt modelId="{0F734C9A-0A4D-4408-A00D-8A387CA05646}" type="parTrans" cxnId="{17796F78-A29C-40C6-9D80-BA677D29041E}">
      <dgm:prSet/>
      <dgm:spPr/>
      <dgm:t>
        <a:bodyPr/>
        <a:lstStyle/>
        <a:p>
          <a:endParaRPr lang="it-IT"/>
        </a:p>
      </dgm:t>
    </dgm:pt>
    <dgm:pt modelId="{FA53B69E-0131-4107-9948-5194A9B0C277}" type="sibTrans" cxnId="{17796F78-A29C-40C6-9D80-BA677D29041E}">
      <dgm:prSet/>
      <dgm:spPr/>
      <dgm:t>
        <a:bodyPr/>
        <a:lstStyle/>
        <a:p>
          <a:endParaRPr lang="it-IT"/>
        </a:p>
      </dgm:t>
    </dgm:pt>
    <dgm:pt modelId="{0D0B516D-CE8D-4FE9-913D-701AF0ACE337}">
      <dgm:prSet custT="1"/>
      <dgm:spPr/>
      <dgm:t>
        <a:bodyPr/>
        <a:lstStyle/>
        <a:p>
          <a:pPr rtl="0"/>
          <a:endParaRPr lang="it-IT" sz="1800" i="0" dirty="0"/>
        </a:p>
        <a:p>
          <a:pPr rtl="0"/>
          <a:r>
            <a:rPr lang="it-IT" sz="1800" i="0" dirty="0"/>
            <a:t>Miglioramento (o scomparsa,25%) del </a:t>
          </a:r>
          <a:r>
            <a:rPr lang="it-IT" sz="1800" b="1" i="0" dirty="0"/>
            <a:t>dolore</a:t>
          </a:r>
          <a:endParaRPr lang="it-IT" sz="1800" b="1" dirty="0"/>
        </a:p>
      </dgm:t>
    </dgm:pt>
    <dgm:pt modelId="{35729544-8C4B-43A5-B91A-0A2B82D03699}" type="parTrans" cxnId="{263DD84C-9725-4CD4-B7ED-1A0D1B859A83}">
      <dgm:prSet/>
      <dgm:spPr/>
      <dgm:t>
        <a:bodyPr/>
        <a:lstStyle/>
        <a:p>
          <a:endParaRPr lang="it-IT"/>
        </a:p>
      </dgm:t>
    </dgm:pt>
    <dgm:pt modelId="{32C91344-7131-4C11-B33F-2978089963EE}" type="sibTrans" cxnId="{263DD84C-9725-4CD4-B7ED-1A0D1B859A83}">
      <dgm:prSet/>
      <dgm:spPr/>
      <dgm:t>
        <a:bodyPr/>
        <a:lstStyle/>
        <a:p>
          <a:endParaRPr lang="it-IT"/>
        </a:p>
      </dgm:t>
    </dgm:pt>
    <dgm:pt modelId="{A9038CB9-A9F6-4631-9021-A3D024ADDFFC}">
      <dgm:prSet custT="1"/>
      <dgm:spPr/>
      <dgm:t>
        <a:bodyPr/>
        <a:lstStyle/>
        <a:p>
          <a:pPr rtl="0"/>
          <a:r>
            <a:rPr lang="it-IT" sz="2000" i="0" dirty="0"/>
            <a:t>Aumento  concentrazione  e ripresa lavorativa</a:t>
          </a:r>
          <a:endParaRPr lang="it-IT" sz="2000" dirty="0"/>
        </a:p>
      </dgm:t>
    </dgm:pt>
    <dgm:pt modelId="{16ADDAA7-2C42-4A40-B554-C97EF665CB97}" type="parTrans" cxnId="{C58499AE-61EC-4297-822B-20CCC68B7902}">
      <dgm:prSet/>
      <dgm:spPr/>
      <dgm:t>
        <a:bodyPr/>
        <a:lstStyle/>
        <a:p>
          <a:endParaRPr lang="it-IT"/>
        </a:p>
      </dgm:t>
    </dgm:pt>
    <dgm:pt modelId="{986913A4-31AF-4384-854A-4F748953E87F}" type="sibTrans" cxnId="{C58499AE-61EC-4297-822B-20CCC68B7902}">
      <dgm:prSet/>
      <dgm:spPr/>
      <dgm:t>
        <a:bodyPr/>
        <a:lstStyle/>
        <a:p>
          <a:endParaRPr lang="it-IT"/>
        </a:p>
      </dgm:t>
    </dgm:pt>
    <dgm:pt modelId="{1FB9B6D3-87A2-4C8E-BE33-51E21F20ACA3}" type="pres">
      <dgm:prSet presAssocID="{D9F2B2ED-924B-4CDE-A4F6-A0B9B0BA2D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20C87DF-1CB3-48CA-BB60-500CB97347EA}" type="pres">
      <dgm:prSet presAssocID="{D9F2B2ED-924B-4CDE-A4F6-A0B9B0BA2DA6}" presName="fgShape" presStyleLbl="fgShp" presStyleIdx="0" presStyleCnt="1" custLinFactNeighborX="-1007" custLinFactNeighborY="97154"/>
      <dgm:spPr/>
    </dgm:pt>
    <dgm:pt modelId="{1EFED652-00EE-4A10-96DE-D326EE8064C0}" type="pres">
      <dgm:prSet presAssocID="{D9F2B2ED-924B-4CDE-A4F6-A0B9B0BA2DA6}" presName="linComp" presStyleCnt="0"/>
      <dgm:spPr/>
    </dgm:pt>
    <dgm:pt modelId="{03DCA3DB-4291-46D3-A453-F6A3965FC0D0}" type="pres">
      <dgm:prSet presAssocID="{6DF24485-B4FB-4466-A9B2-5153EF15CC7B}" presName="compNode" presStyleCnt="0"/>
      <dgm:spPr/>
    </dgm:pt>
    <dgm:pt modelId="{E8F30D4D-E492-4491-9839-D7B6412FB7A5}" type="pres">
      <dgm:prSet presAssocID="{6DF24485-B4FB-4466-A9B2-5153EF15CC7B}" presName="bkgdShape" presStyleLbl="node1" presStyleIdx="0" presStyleCnt="4" custLinFactNeighborX="0" custLinFactNeighborY="9573"/>
      <dgm:spPr/>
      <dgm:t>
        <a:bodyPr/>
        <a:lstStyle/>
        <a:p>
          <a:endParaRPr lang="it-IT"/>
        </a:p>
      </dgm:t>
    </dgm:pt>
    <dgm:pt modelId="{1F78FE57-DE1A-4EBB-B532-FA91C9EF8BD7}" type="pres">
      <dgm:prSet presAssocID="{6DF24485-B4FB-4466-A9B2-5153EF15CC7B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FB1E24-2F8A-4A45-A34F-8B9E07FC3B81}" type="pres">
      <dgm:prSet presAssocID="{6DF24485-B4FB-4466-A9B2-5153EF15CC7B}" presName="invisiNode" presStyleLbl="node1" presStyleIdx="0" presStyleCnt="4"/>
      <dgm:spPr/>
    </dgm:pt>
    <dgm:pt modelId="{55A0A893-1B71-45D3-9518-68ED728F79CF}" type="pres">
      <dgm:prSet presAssocID="{6DF24485-B4FB-4466-A9B2-5153EF15CC7B}" presName="imagNode" presStyleLbl="fgImgPlace1" presStyleIdx="0" presStyleCnt="4" custLinFactNeighborX="2727" custLinFactNeighborY="-651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3CAC40F0-6C90-4946-856A-8D7227354452}" type="pres">
      <dgm:prSet presAssocID="{B71CA57F-9B12-4951-BF37-1F98CB9DF2A8}" presName="sibTrans" presStyleLbl="sibTrans2D1" presStyleIdx="0" presStyleCnt="0"/>
      <dgm:spPr/>
      <dgm:t>
        <a:bodyPr/>
        <a:lstStyle/>
        <a:p>
          <a:endParaRPr lang="it-IT"/>
        </a:p>
      </dgm:t>
    </dgm:pt>
    <dgm:pt modelId="{E8959E1E-716F-43E8-AB2D-49D792E625EA}" type="pres">
      <dgm:prSet presAssocID="{6529C7D1-E0A9-4DB0-ADF6-3C728AEE5B3C}" presName="compNode" presStyleCnt="0"/>
      <dgm:spPr/>
    </dgm:pt>
    <dgm:pt modelId="{DCE13A56-E372-4B19-95CB-D79B42CDCFDF}" type="pres">
      <dgm:prSet presAssocID="{6529C7D1-E0A9-4DB0-ADF6-3C728AEE5B3C}" presName="bkgdShape" presStyleLbl="node1" presStyleIdx="1" presStyleCnt="4" custLinFactNeighborX="-4587" custLinFactNeighborY="9573"/>
      <dgm:spPr/>
      <dgm:t>
        <a:bodyPr/>
        <a:lstStyle/>
        <a:p>
          <a:endParaRPr lang="it-IT"/>
        </a:p>
      </dgm:t>
    </dgm:pt>
    <dgm:pt modelId="{8BCCB3F1-7FB2-4E45-B8D0-141FC257E067}" type="pres">
      <dgm:prSet presAssocID="{6529C7D1-E0A9-4DB0-ADF6-3C728AEE5B3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EF1CF57-A5DB-49EA-9C9A-6341901EF78D}" type="pres">
      <dgm:prSet presAssocID="{6529C7D1-E0A9-4DB0-ADF6-3C728AEE5B3C}" presName="invisiNode" presStyleLbl="node1" presStyleIdx="1" presStyleCnt="4"/>
      <dgm:spPr/>
    </dgm:pt>
    <dgm:pt modelId="{D4B77608-EC42-4B88-8F88-AF7379ABB90F}" type="pres">
      <dgm:prSet presAssocID="{6529C7D1-E0A9-4DB0-ADF6-3C728AEE5B3C}" presName="imagNode" presStyleLbl="fgImgPlace1" presStyleIdx="1" presStyleCnt="4" custLinFactNeighborX="-4088" custLinFactNeighborY="-651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B6439EA9-D5AF-45CE-9E9C-D6742325C55C}" type="pres">
      <dgm:prSet presAssocID="{FA53B69E-0131-4107-9948-5194A9B0C277}" presName="sibTrans" presStyleLbl="sibTrans2D1" presStyleIdx="0" presStyleCnt="0"/>
      <dgm:spPr/>
      <dgm:t>
        <a:bodyPr/>
        <a:lstStyle/>
        <a:p>
          <a:endParaRPr lang="it-IT"/>
        </a:p>
      </dgm:t>
    </dgm:pt>
    <dgm:pt modelId="{B51096A9-80BA-4A44-B3AC-71F4EEB902A9}" type="pres">
      <dgm:prSet presAssocID="{0D0B516D-CE8D-4FE9-913D-701AF0ACE337}" presName="compNode" presStyleCnt="0"/>
      <dgm:spPr/>
    </dgm:pt>
    <dgm:pt modelId="{984CDF41-5902-499C-8C6E-9BC3B5FDAF96}" type="pres">
      <dgm:prSet presAssocID="{0D0B516D-CE8D-4FE9-913D-701AF0ACE337}" presName="bkgdShape" presStyleLbl="node1" presStyleIdx="2" presStyleCnt="4" custLinFactNeighborX="-5289" custLinFactNeighborY="9573"/>
      <dgm:spPr/>
      <dgm:t>
        <a:bodyPr/>
        <a:lstStyle/>
        <a:p>
          <a:endParaRPr lang="it-IT"/>
        </a:p>
      </dgm:t>
    </dgm:pt>
    <dgm:pt modelId="{1567B48F-402D-4DB1-83EE-CFDDA54E74D2}" type="pres">
      <dgm:prSet presAssocID="{0D0B516D-CE8D-4FE9-913D-701AF0ACE33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87DE216-B95A-4A6C-8FF9-2A2F9980D0B2}" type="pres">
      <dgm:prSet presAssocID="{0D0B516D-CE8D-4FE9-913D-701AF0ACE337}" presName="invisiNode" presStyleLbl="node1" presStyleIdx="2" presStyleCnt="4"/>
      <dgm:spPr/>
    </dgm:pt>
    <dgm:pt modelId="{5FBD5FE8-293B-42B6-BD2A-C3F03CAADCB3}" type="pres">
      <dgm:prSet presAssocID="{0D0B516D-CE8D-4FE9-913D-701AF0ACE337}" presName="imagNode" presStyleLbl="fgImgPlace1" presStyleIdx="2" presStyleCnt="4" custScaleX="104708" custScaleY="100408" custLinFactNeighborX="-19531" custLinFactNeighborY="-63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5734981E-E587-4B4C-B9ED-663F4CB0AD30}" type="pres">
      <dgm:prSet presAssocID="{32C91344-7131-4C11-B33F-2978089963EE}" presName="sibTrans" presStyleLbl="sibTrans2D1" presStyleIdx="0" presStyleCnt="0"/>
      <dgm:spPr/>
      <dgm:t>
        <a:bodyPr/>
        <a:lstStyle/>
        <a:p>
          <a:endParaRPr lang="it-IT"/>
        </a:p>
      </dgm:t>
    </dgm:pt>
    <dgm:pt modelId="{1E7A82B1-7FDE-4AEC-9190-5B720450C859}" type="pres">
      <dgm:prSet presAssocID="{A9038CB9-A9F6-4631-9021-A3D024ADDFFC}" presName="compNode" presStyleCnt="0"/>
      <dgm:spPr/>
    </dgm:pt>
    <dgm:pt modelId="{69EA8C82-CA07-484D-B2CA-6800A565334C}" type="pres">
      <dgm:prSet presAssocID="{A9038CB9-A9F6-4631-9021-A3D024ADDFFC}" presName="bkgdShape" presStyleLbl="node1" presStyleIdx="3" presStyleCnt="4" custLinFactNeighborX="-3789" custLinFactNeighborY="9573"/>
      <dgm:spPr/>
      <dgm:t>
        <a:bodyPr/>
        <a:lstStyle/>
        <a:p>
          <a:endParaRPr lang="it-IT"/>
        </a:p>
      </dgm:t>
    </dgm:pt>
    <dgm:pt modelId="{004766BF-3756-40E4-8F2F-813977525B34}" type="pres">
      <dgm:prSet presAssocID="{A9038CB9-A9F6-4631-9021-A3D024ADDFF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CD645C-A9C9-4C95-BEE7-7F720600867F}" type="pres">
      <dgm:prSet presAssocID="{A9038CB9-A9F6-4631-9021-A3D024ADDFFC}" presName="invisiNode" presStyleLbl="node1" presStyleIdx="3" presStyleCnt="4"/>
      <dgm:spPr/>
    </dgm:pt>
    <dgm:pt modelId="{03D760B7-C0D4-475A-9FF9-0E78E7F109DF}" type="pres">
      <dgm:prSet presAssocID="{A9038CB9-A9F6-4631-9021-A3D024ADDFFC}" presName="imagNode" presStyleLbl="fgImgPlace1" presStyleIdx="3" presStyleCnt="4" custLinFactNeighborX="-6220" custLinFactNeighborY="422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0A2AD703-EF67-4B7E-A6AF-7B6196A1AE5C}" type="presOf" srcId="{0D0B516D-CE8D-4FE9-913D-701AF0ACE337}" destId="{1567B48F-402D-4DB1-83EE-CFDDA54E74D2}" srcOrd="1" destOrd="0" presId="urn:microsoft.com/office/officeart/2005/8/layout/hList7#1"/>
    <dgm:cxn modelId="{4121ADE0-3455-4EFB-9FBA-D6C160A949AF}" type="presOf" srcId="{32C91344-7131-4C11-B33F-2978089963EE}" destId="{5734981E-E587-4B4C-B9ED-663F4CB0AD30}" srcOrd="0" destOrd="0" presId="urn:microsoft.com/office/officeart/2005/8/layout/hList7#1"/>
    <dgm:cxn modelId="{DECF45E8-ADC6-421B-B3E5-5649C8DD59F2}" type="presOf" srcId="{0D0B516D-CE8D-4FE9-913D-701AF0ACE337}" destId="{984CDF41-5902-499C-8C6E-9BC3B5FDAF96}" srcOrd="0" destOrd="0" presId="urn:microsoft.com/office/officeart/2005/8/layout/hList7#1"/>
    <dgm:cxn modelId="{BF8DCE87-C6C0-4A0D-B562-287F0ADB5032}" type="presOf" srcId="{6DF24485-B4FB-4466-A9B2-5153EF15CC7B}" destId="{E8F30D4D-E492-4491-9839-D7B6412FB7A5}" srcOrd="0" destOrd="0" presId="urn:microsoft.com/office/officeart/2005/8/layout/hList7#1"/>
    <dgm:cxn modelId="{263DD84C-9725-4CD4-B7ED-1A0D1B859A83}" srcId="{D9F2B2ED-924B-4CDE-A4F6-A0B9B0BA2DA6}" destId="{0D0B516D-CE8D-4FE9-913D-701AF0ACE337}" srcOrd="2" destOrd="0" parTransId="{35729544-8C4B-43A5-B91A-0A2B82D03699}" sibTransId="{32C91344-7131-4C11-B33F-2978089963EE}"/>
    <dgm:cxn modelId="{108C647F-7160-4E30-9A72-BD9912FC1BBA}" srcId="{D9F2B2ED-924B-4CDE-A4F6-A0B9B0BA2DA6}" destId="{6DF24485-B4FB-4466-A9B2-5153EF15CC7B}" srcOrd="0" destOrd="0" parTransId="{61319374-8624-460B-97AA-7B5216B29892}" sibTransId="{B71CA57F-9B12-4951-BF37-1F98CB9DF2A8}"/>
    <dgm:cxn modelId="{261D281B-B40D-4308-8F9B-DA79D1623D43}" type="presOf" srcId="{6529C7D1-E0A9-4DB0-ADF6-3C728AEE5B3C}" destId="{DCE13A56-E372-4B19-95CB-D79B42CDCFDF}" srcOrd="0" destOrd="0" presId="urn:microsoft.com/office/officeart/2005/8/layout/hList7#1"/>
    <dgm:cxn modelId="{E198DB0E-26A4-429E-BF76-F9A85A062D3B}" type="presOf" srcId="{6529C7D1-E0A9-4DB0-ADF6-3C728AEE5B3C}" destId="{8BCCB3F1-7FB2-4E45-B8D0-141FC257E067}" srcOrd="1" destOrd="0" presId="urn:microsoft.com/office/officeart/2005/8/layout/hList7#1"/>
    <dgm:cxn modelId="{FCF91201-CB46-4480-9E12-30444A0DEB7F}" type="presOf" srcId="{B71CA57F-9B12-4951-BF37-1F98CB9DF2A8}" destId="{3CAC40F0-6C90-4946-856A-8D7227354452}" srcOrd="0" destOrd="0" presId="urn:microsoft.com/office/officeart/2005/8/layout/hList7#1"/>
    <dgm:cxn modelId="{296B3F85-A267-42DA-8087-CDF38043AEC9}" type="presOf" srcId="{A9038CB9-A9F6-4631-9021-A3D024ADDFFC}" destId="{004766BF-3756-40E4-8F2F-813977525B34}" srcOrd="1" destOrd="0" presId="urn:microsoft.com/office/officeart/2005/8/layout/hList7#1"/>
    <dgm:cxn modelId="{50AA19A1-B327-442E-8705-23E32374C405}" type="presOf" srcId="{FA53B69E-0131-4107-9948-5194A9B0C277}" destId="{B6439EA9-D5AF-45CE-9E9C-D6742325C55C}" srcOrd="0" destOrd="0" presId="urn:microsoft.com/office/officeart/2005/8/layout/hList7#1"/>
    <dgm:cxn modelId="{C58499AE-61EC-4297-822B-20CCC68B7902}" srcId="{D9F2B2ED-924B-4CDE-A4F6-A0B9B0BA2DA6}" destId="{A9038CB9-A9F6-4631-9021-A3D024ADDFFC}" srcOrd="3" destOrd="0" parTransId="{16ADDAA7-2C42-4A40-B554-C97EF665CB97}" sibTransId="{986913A4-31AF-4384-854A-4F748953E87F}"/>
    <dgm:cxn modelId="{17796F78-A29C-40C6-9D80-BA677D29041E}" srcId="{D9F2B2ED-924B-4CDE-A4F6-A0B9B0BA2DA6}" destId="{6529C7D1-E0A9-4DB0-ADF6-3C728AEE5B3C}" srcOrd="1" destOrd="0" parTransId="{0F734C9A-0A4D-4408-A00D-8A387CA05646}" sibTransId="{FA53B69E-0131-4107-9948-5194A9B0C277}"/>
    <dgm:cxn modelId="{3F46A79B-0ED8-42DC-B302-EB4F8EE4CE0E}" type="presOf" srcId="{A9038CB9-A9F6-4631-9021-A3D024ADDFFC}" destId="{69EA8C82-CA07-484D-B2CA-6800A565334C}" srcOrd="0" destOrd="0" presId="urn:microsoft.com/office/officeart/2005/8/layout/hList7#1"/>
    <dgm:cxn modelId="{3C63895D-8324-4445-94AD-DE2788C4DFEA}" type="presOf" srcId="{6DF24485-B4FB-4466-A9B2-5153EF15CC7B}" destId="{1F78FE57-DE1A-4EBB-B532-FA91C9EF8BD7}" srcOrd="1" destOrd="0" presId="urn:microsoft.com/office/officeart/2005/8/layout/hList7#1"/>
    <dgm:cxn modelId="{857D8259-83DB-42F4-8C4E-6457067908A8}" type="presOf" srcId="{D9F2B2ED-924B-4CDE-A4F6-A0B9B0BA2DA6}" destId="{1FB9B6D3-87A2-4C8E-BE33-51E21F20ACA3}" srcOrd="0" destOrd="0" presId="urn:microsoft.com/office/officeart/2005/8/layout/hList7#1"/>
    <dgm:cxn modelId="{E22C0B6B-692A-457F-8946-60F6497899FD}" type="presParOf" srcId="{1FB9B6D3-87A2-4C8E-BE33-51E21F20ACA3}" destId="{720C87DF-1CB3-48CA-BB60-500CB97347EA}" srcOrd="0" destOrd="0" presId="urn:microsoft.com/office/officeart/2005/8/layout/hList7#1"/>
    <dgm:cxn modelId="{BB941C1C-FE4A-40C4-8682-D9E97B07167E}" type="presParOf" srcId="{1FB9B6D3-87A2-4C8E-BE33-51E21F20ACA3}" destId="{1EFED652-00EE-4A10-96DE-D326EE8064C0}" srcOrd="1" destOrd="0" presId="urn:microsoft.com/office/officeart/2005/8/layout/hList7#1"/>
    <dgm:cxn modelId="{1A1D4155-BEAF-43C6-93DA-88D6112AAEC0}" type="presParOf" srcId="{1EFED652-00EE-4A10-96DE-D326EE8064C0}" destId="{03DCA3DB-4291-46D3-A453-F6A3965FC0D0}" srcOrd="0" destOrd="0" presId="urn:microsoft.com/office/officeart/2005/8/layout/hList7#1"/>
    <dgm:cxn modelId="{BA838045-6CEE-4DCE-B7B5-09B90C846706}" type="presParOf" srcId="{03DCA3DB-4291-46D3-A453-F6A3965FC0D0}" destId="{E8F30D4D-E492-4491-9839-D7B6412FB7A5}" srcOrd="0" destOrd="0" presId="urn:microsoft.com/office/officeart/2005/8/layout/hList7#1"/>
    <dgm:cxn modelId="{B3F2E7A2-9EE4-4135-B5EC-E81A9250B7CD}" type="presParOf" srcId="{03DCA3DB-4291-46D3-A453-F6A3965FC0D0}" destId="{1F78FE57-DE1A-4EBB-B532-FA91C9EF8BD7}" srcOrd="1" destOrd="0" presId="urn:microsoft.com/office/officeart/2005/8/layout/hList7#1"/>
    <dgm:cxn modelId="{E740E6C2-D0D2-454C-8C38-9A835C4127D0}" type="presParOf" srcId="{03DCA3DB-4291-46D3-A453-F6A3965FC0D0}" destId="{C4FB1E24-2F8A-4A45-A34F-8B9E07FC3B81}" srcOrd="2" destOrd="0" presId="urn:microsoft.com/office/officeart/2005/8/layout/hList7#1"/>
    <dgm:cxn modelId="{022A9703-4BB6-434F-8CB3-217E84D58F99}" type="presParOf" srcId="{03DCA3DB-4291-46D3-A453-F6A3965FC0D0}" destId="{55A0A893-1B71-45D3-9518-68ED728F79CF}" srcOrd="3" destOrd="0" presId="urn:microsoft.com/office/officeart/2005/8/layout/hList7#1"/>
    <dgm:cxn modelId="{ADF060D1-1D18-439A-B2D7-8A64A3FBAB93}" type="presParOf" srcId="{1EFED652-00EE-4A10-96DE-D326EE8064C0}" destId="{3CAC40F0-6C90-4946-856A-8D7227354452}" srcOrd="1" destOrd="0" presId="urn:microsoft.com/office/officeart/2005/8/layout/hList7#1"/>
    <dgm:cxn modelId="{886905AB-0C7F-4FB2-917E-7362027B4F21}" type="presParOf" srcId="{1EFED652-00EE-4A10-96DE-D326EE8064C0}" destId="{E8959E1E-716F-43E8-AB2D-49D792E625EA}" srcOrd="2" destOrd="0" presId="urn:microsoft.com/office/officeart/2005/8/layout/hList7#1"/>
    <dgm:cxn modelId="{E31789C9-ABE2-42E8-A31D-E1544EF2CCBE}" type="presParOf" srcId="{E8959E1E-716F-43E8-AB2D-49D792E625EA}" destId="{DCE13A56-E372-4B19-95CB-D79B42CDCFDF}" srcOrd="0" destOrd="0" presId="urn:microsoft.com/office/officeart/2005/8/layout/hList7#1"/>
    <dgm:cxn modelId="{E470570D-C476-45D6-A25E-97FED6AACF36}" type="presParOf" srcId="{E8959E1E-716F-43E8-AB2D-49D792E625EA}" destId="{8BCCB3F1-7FB2-4E45-B8D0-141FC257E067}" srcOrd="1" destOrd="0" presId="urn:microsoft.com/office/officeart/2005/8/layout/hList7#1"/>
    <dgm:cxn modelId="{83338E20-E1AA-4D8D-ABCD-27E1C4FE8E53}" type="presParOf" srcId="{E8959E1E-716F-43E8-AB2D-49D792E625EA}" destId="{BEF1CF57-A5DB-49EA-9C9A-6341901EF78D}" srcOrd="2" destOrd="0" presId="urn:microsoft.com/office/officeart/2005/8/layout/hList7#1"/>
    <dgm:cxn modelId="{19997E9C-D6D8-4530-9495-12E9F5C43502}" type="presParOf" srcId="{E8959E1E-716F-43E8-AB2D-49D792E625EA}" destId="{D4B77608-EC42-4B88-8F88-AF7379ABB90F}" srcOrd="3" destOrd="0" presId="urn:microsoft.com/office/officeart/2005/8/layout/hList7#1"/>
    <dgm:cxn modelId="{56B31205-AD2C-4F86-80B9-E3E5FC36A42F}" type="presParOf" srcId="{1EFED652-00EE-4A10-96DE-D326EE8064C0}" destId="{B6439EA9-D5AF-45CE-9E9C-D6742325C55C}" srcOrd="3" destOrd="0" presId="urn:microsoft.com/office/officeart/2005/8/layout/hList7#1"/>
    <dgm:cxn modelId="{290FA370-64A9-4DD2-8FB9-0B195C2AF929}" type="presParOf" srcId="{1EFED652-00EE-4A10-96DE-D326EE8064C0}" destId="{B51096A9-80BA-4A44-B3AC-71F4EEB902A9}" srcOrd="4" destOrd="0" presId="urn:microsoft.com/office/officeart/2005/8/layout/hList7#1"/>
    <dgm:cxn modelId="{BC5D3175-6272-46CB-A6AE-B8A017B8C516}" type="presParOf" srcId="{B51096A9-80BA-4A44-B3AC-71F4EEB902A9}" destId="{984CDF41-5902-499C-8C6E-9BC3B5FDAF96}" srcOrd="0" destOrd="0" presId="urn:microsoft.com/office/officeart/2005/8/layout/hList7#1"/>
    <dgm:cxn modelId="{AA5CDED9-EBAF-4015-9706-94F048591394}" type="presParOf" srcId="{B51096A9-80BA-4A44-B3AC-71F4EEB902A9}" destId="{1567B48F-402D-4DB1-83EE-CFDDA54E74D2}" srcOrd="1" destOrd="0" presId="urn:microsoft.com/office/officeart/2005/8/layout/hList7#1"/>
    <dgm:cxn modelId="{8D312EA2-E442-49AB-9AB2-D54BB0152EE5}" type="presParOf" srcId="{B51096A9-80BA-4A44-B3AC-71F4EEB902A9}" destId="{687DE216-B95A-4A6C-8FF9-2A2F9980D0B2}" srcOrd="2" destOrd="0" presId="urn:microsoft.com/office/officeart/2005/8/layout/hList7#1"/>
    <dgm:cxn modelId="{0B0DA273-53F5-4702-9265-28557F052C81}" type="presParOf" srcId="{B51096A9-80BA-4A44-B3AC-71F4EEB902A9}" destId="{5FBD5FE8-293B-42B6-BD2A-C3F03CAADCB3}" srcOrd="3" destOrd="0" presId="urn:microsoft.com/office/officeart/2005/8/layout/hList7#1"/>
    <dgm:cxn modelId="{C32579D6-9F6F-4F3B-B4A6-C406C0214219}" type="presParOf" srcId="{1EFED652-00EE-4A10-96DE-D326EE8064C0}" destId="{5734981E-E587-4B4C-B9ED-663F4CB0AD30}" srcOrd="5" destOrd="0" presId="urn:microsoft.com/office/officeart/2005/8/layout/hList7#1"/>
    <dgm:cxn modelId="{E26304CE-24F8-4F63-B43F-C3C327198A9A}" type="presParOf" srcId="{1EFED652-00EE-4A10-96DE-D326EE8064C0}" destId="{1E7A82B1-7FDE-4AEC-9190-5B720450C859}" srcOrd="6" destOrd="0" presId="urn:microsoft.com/office/officeart/2005/8/layout/hList7#1"/>
    <dgm:cxn modelId="{DBEE8A7A-9252-4EA4-9E48-20812BF577A8}" type="presParOf" srcId="{1E7A82B1-7FDE-4AEC-9190-5B720450C859}" destId="{69EA8C82-CA07-484D-B2CA-6800A565334C}" srcOrd="0" destOrd="0" presId="urn:microsoft.com/office/officeart/2005/8/layout/hList7#1"/>
    <dgm:cxn modelId="{F8D1307F-2213-4262-AC15-177B6FB1EB64}" type="presParOf" srcId="{1E7A82B1-7FDE-4AEC-9190-5B720450C859}" destId="{004766BF-3756-40E4-8F2F-813977525B34}" srcOrd="1" destOrd="0" presId="urn:microsoft.com/office/officeart/2005/8/layout/hList7#1"/>
    <dgm:cxn modelId="{6F4AF559-92AD-487E-9161-A963304DB5DE}" type="presParOf" srcId="{1E7A82B1-7FDE-4AEC-9190-5B720450C859}" destId="{42CD645C-A9C9-4C95-BEE7-7F720600867F}" srcOrd="2" destOrd="0" presId="urn:microsoft.com/office/officeart/2005/8/layout/hList7#1"/>
    <dgm:cxn modelId="{68939FD9-691C-453D-8AF5-568BA27E47D7}" type="presParOf" srcId="{1E7A82B1-7FDE-4AEC-9190-5B720450C859}" destId="{03D760B7-C0D4-475A-9FF9-0E78E7F109D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D6990A-6991-41FF-82D7-8D1FF13C1B89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EA3AAEC-FBD2-436E-BA54-EAE2CE675014}">
      <dgm:prSet custT="1"/>
      <dgm:spPr>
        <a:solidFill>
          <a:srgbClr val="7A4128"/>
        </a:solidFill>
      </dgm:spPr>
      <dgm:t>
        <a:bodyPr/>
        <a:lstStyle/>
        <a:p>
          <a:pPr rtl="0"/>
          <a:r>
            <a:rPr lang="it-IT" sz="2800" b="1" i="1" u="sng" dirty="0"/>
            <a:t>PROGRAMMI FUTURI</a:t>
          </a:r>
          <a:endParaRPr lang="it-IT" sz="2800" i="1" u="sng" dirty="0"/>
        </a:p>
      </dgm:t>
    </dgm:pt>
    <dgm:pt modelId="{7134F1DC-50DE-4CF4-9C4B-8F8421076CB6}" type="parTrans" cxnId="{4602DB56-6162-49B3-BBB4-918453625CA4}">
      <dgm:prSet/>
      <dgm:spPr/>
      <dgm:t>
        <a:bodyPr/>
        <a:lstStyle/>
        <a:p>
          <a:endParaRPr lang="it-IT"/>
        </a:p>
      </dgm:t>
    </dgm:pt>
    <dgm:pt modelId="{ACF2F9CF-B9F2-492C-9FF5-B5FB70DA29A9}" type="sibTrans" cxnId="{4602DB56-6162-49B3-BBB4-918453625CA4}">
      <dgm:prSet/>
      <dgm:spPr/>
      <dgm:t>
        <a:bodyPr/>
        <a:lstStyle/>
        <a:p>
          <a:endParaRPr lang="it-IT"/>
        </a:p>
      </dgm:t>
    </dgm:pt>
    <dgm:pt modelId="{3985B518-32FE-4E79-930E-34F46AAE9146}">
      <dgm:prSet custT="1"/>
      <dgm:spPr>
        <a:solidFill>
          <a:srgbClr val="D0703E"/>
        </a:solidFill>
      </dgm:spPr>
      <dgm:t>
        <a:bodyPr/>
        <a:lstStyle/>
        <a:p>
          <a:pPr rtl="0"/>
          <a:r>
            <a:rPr lang="it-IT" sz="2000" b="1" u="sng" dirty="0">
              <a:solidFill>
                <a:srgbClr val="002060"/>
              </a:solidFill>
            </a:rPr>
            <a:t>Pubblica Amministrazione</a:t>
          </a:r>
          <a:r>
            <a:rPr lang="it-IT" sz="2000" b="1" dirty="0">
              <a:solidFill>
                <a:srgbClr val="002060"/>
              </a:solidFill>
            </a:rPr>
            <a:t>: </a:t>
          </a:r>
          <a:r>
            <a:rPr lang="it-IT" sz="2000" dirty="0"/>
            <a:t>Sperimentazioni in collaborazione con la </a:t>
          </a:r>
        </a:p>
        <a:p>
          <a:pPr rtl="0"/>
          <a:r>
            <a:rPr lang="it-IT" sz="2000" b="1" dirty="0"/>
            <a:t>Rete Nazionale CUG </a:t>
          </a:r>
        </a:p>
        <a:p>
          <a:pPr rtl="0"/>
          <a:r>
            <a:rPr lang="it-IT" sz="2000" dirty="0"/>
            <a:t>(Comitati Unici di Garanzia) </a:t>
          </a:r>
        </a:p>
      </dgm:t>
    </dgm:pt>
    <dgm:pt modelId="{206223E5-67FF-4959-A615-E3D139FCEFC3}" type="parTrans" cxnId="{304B8432-8C2B-4F77-BA02-F830B4EC42CB}">
      <dgm:prSet/>
      <dgm:spPr/>
      <dgm:t>
        <a:bodyPr/>
        <a:lstStyle/>
        <a:p>
          <a:endParaRPr lang="it-IT"/>
        </a:p>
      </dgm:t>
    </dgm:pt>
    <dgm:pt modelId="{2124AE33-8D29-4C9E-A768-8252DAED6DB8}" type="sibTrans" cxnId="{304B8432-8C2B-4F77-BA02-F830B4EC42CB}">
      <dgm:prSet/>
      <dgm:spPr/>
      <dgm:t>
        <a:bodyPr/>
        <a:lstStyle/>
        <a:p>
          <a:endParaRPr lang="it-IT"/>
        </a:p>
      </dgm:t>
    </dgm:pt>
    <dgm:pt modelId="{D9C78814-E26F-4E66-9EF5-8AA899A2A632}">
      <dgm:prSet custT="1"/>
      <dgm:spPr>
        <a:solidFill>
          <a:srgbClr val="C67E42"/>
        </a:solidFill>
      </dgm:spPr>
      <dgm:t>
        <a:bodyPr/>
        <a:lstStyle/>
        <a:p>
          <a:pPr rtl="0"/>
          <a:r>
            <a:rPr lang="it-IT" sz="2400" b="1" u="sng" dirty="0">
              <a:solidFill>
                <a:srgbClr val="002060"/>
              </a:solidFill>
            </a:rPr>
            <a:t>Aziende Private:</a:t>
          </a:r>
        </a:p>
        <a:p>
          <a:pPr rtl="0"/>
          <a:r>
            <a:rPr lang="it-IT" sz="2400" u="none" dirty="0"/>
            <a:t>Sperimentazioni per l’Inserimento del </a:t>
          </a:r>
          <a:r>
            <a:rPr lang="it-IT" sz="2400" u="none" dirty="0" err="1"/>
            <a:t>RtW</a:t>
          </a:r>
          <a:r>
            <a:rPr lang="it-IT" sz="2400" u="none" dirty="0"/>
            <a:t> nel </a:t>
          </a:r>
        </a:p>
        <a:p>
          <a:pPr rtl="0"/>
          <a:r>
            <a:rPr lang="it-IT" sz="2400" b="1" u="none" dirty="0"/>
            <a:t>Welfare Integrativo</a:t>
          </a:r>
        </a:p>
      </dgm:t>
    </dgm:pt>
    <dgm:pt modelId="{3BFB3841-03BF-475D-9EDF-02EEF964D894}" type="parTrans" cxnId="{D4B282A8-82CE-4107-898E-4A9097F905F7}">
      <dgm:prSet/>
      <dgm:spPr/>
      <dgm:t>
        <a:bodyPr/>
        <a:lstStyle/>
        <a:p>
          <a:endParaRPr lang="it-IT"/>
        </a:p>
      </dgm:t>
    </dgm:pt>
    <dgm:pt modelId="{C3BE5C78-AD28-4EDF-9C81-6B3F0F6563E8}" type="sibTrans" cxnId="{D4B282A8-82CE-4107-898E-4A9097F905F7}">
      <dgm:prSet/>
      <dgm:spPr/>
      <dgm:t>
        <a:bodyPr/>
        <a:lstStyle/>
        <a:p>
          <a:endParaRPr lang="it-IT"/>
        </a:p>
      </dgm:t>
    </dgm:pt>
    <dgm:pt modelId="{63D0581E-DB05-40B1-B321-FCA13290DD9B}">
      <dgm:prSet custT="1"/>
      <dgm:spPr>
        <a:solidFill>
          <a:srgbClr val="B48568"/>
        </a:solidFill>
      </dgm:spPr>
      <dgm:t>
        <a:bodyPr/>
        <a:lstStyle/>
        <a:p>
          <a:pPr rtl="0"/>
          <a:r>
            <a:rPr lang="it-IT" sz="2000" b="1" u="sng" dirty="0">
              <a:solidFill>
                <a:srgbClr val="002060"/>
              </a:solidFill>
            </a:rPr>
            <a:t>Sensibilizzazione politica</a:t>
          </a:r>
          <a:r>
            <a:rPr lang="it-IT" sz="2000" u="sng" dirty="0">
              <a:solidFill>
                <a:srgbClr val="002060"/>
              </a:solidFill>
            </a:rPr>
            <a:t>:</a:t>
          </a:r>
        </a:p>
        <a:p>
          <a:pPr rtl="0"/>
          <a:r>
            <a:rPr lang="it-IT" sz="2000" dirty="0"/>
            <a:t>Sperimentazione in Regione Emilia-Romagna (Interventi di Promozione della Salute nelle Aziende)</a:t>
          </a:r>
        </a:p>
      </dgm:t>
    </dgm:pt>
    <dgm:pt modelId="{DB5695BA-5869-4659-B850-56B29AC5532F}" type="parTrans" cxnId="{55C84754-B815-4EE8-BD37-07BEB8E88BBD}">
      <dgm:prSet/>
      <dgm:spPr/>
      <dgm:t>
        <a:bodyPr/>
        <a:lstStyle/>
        <a:p>
          <a:endParaRPr lang="it-IT"/>
        </a:p>
      </dgm:t>
    </dgm:pt>
    <dgm:pt modelId="{9E1CF353-1E14-4C4A-9635-6AFDD0E5447F}" type="sibTrans" cxnId="{55C84754-B815-4EE8-BD37-07BEB8E88BBD}">
      <dgm:prSet/>
      <dgm:spPr/>
      <dgm:t>
        <a:bodyPr/>
        <a:lstStyle/>
        <a:p>
          <a:endParaRPr lang="it-IT"/>
        </a:p>
      </dgm:t>
    </dgm:pt>
    <dgm:pt modelId="{100AE46D-AFA9-4419-96FB-F4F87C7B8BC2}" type="pres">
      <dgm:prSet presAssocID="{23D6990A-6991-41FF-82D7-8D1FF13C1B8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99D1DD6-3E3D-4697-90BE-92B2E9E13352}" type="pres">
      <dgm:prSet presAssocID="{4EA3AAEC-FBD2-436E-BA54-EAE2CE67501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ABDF7A-7191-49FE-B715-FF21F9B916D8}" type="pres">
      <dgm:prSet presAssocID="{ACF2F9CF-B9F2-492C-9FF5-B5FB70DA29A9}" presName="sibTrans" presStyleCnt="0"/>
      <dgm:spPr/>
    </dgm:pt>
    <dgm:pt modelId="{6307C76F-1153-4972-8581-42FD4B15526A}" type="pres">
      <dgm:prSet presAssocID="{3985B518-32FE-4E79-930E-34F46AAE914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1707D63-C51C-484E-BECA-14D1926D9F4B}" type="pres">
      <dgm:prSet presAssocID="{2124AE33-8D29-4C9E-A768-8252DAED6DB8}" presName="sibTrans" presStyleCnt="0"/>
      <dgm:spPr/>
    </dgm:pt>
    <dgm:pt modelId="{AC3E0029-69C4-4D4F-9720-C4CCB107AEB2}" type="pres">
      <dgm:prSet presAssocID="{D9C78814-E26F-4E66-9EF5-8AA899A2A63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C776AD4-30B1-45E2-83D3-9228AC1F2931}" type="pres">
      <dgm:prSet presAssocID="{C3BE5C78-AD28-4EDF-9C81-6B3F0F6563E8}" presName="sibTrans" presStyleCnt="0"/>
      <dgm:spPr/>
    </dgm:pt>
    <dgm:pt modelId="{3C479941-E527-4CDF-ADFB-F9456AAF845D}" type="pres">
      <dgm:prSet presAssocID="{63D0581E-DB05-40B1-B321-FCA13290DD9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5485DC6-6A66-491A-9B19-5C84883EE3B0}" type="presOf" srcId="{63D0581E-DB05-40B1-B321-FCA13290DD9B}" destId="{3C479941-E527-4CDF-ADFB-F9456AAF845D}" srcOrd="0" destOrd="0" presId="urn:microsoft.com/office/officeart/2005/8/layout/default#2"/>
    <dgm:cxn modelId="{304B8432-8C2B-4F77-BA02-F830B4EC42CB}" srcId="{23D6990A-6991-41FF-82D7-8D1FF13C1B89}" destId="{3985B518-32FE-4E79-930E-34F46AAE9146}" srcOrd="1" destOrd="0" parTransId="{206223E5-67FF-4959-A615-E3D139FCEFC3}" sibTransId="{2124AE33-8D29-4C9E-A768-8252DAED6DB8}"/>
    <dgm:cxn modelId="{7DA0DB4C-5452-45CF-90FA-77BD1880315A}" type="presOf" srcId="{4EA3AAEC-FBD2-436E-BA54-EAE2CE675014}" destId="{A99D1DD6-3E3D-4697-90BE-92B2E9E13352}" srcOrd="0" destOrd="0" presId="urn:microsoft.com/office/officeart/2005/8/layout/default#2"/>
    <dgm:cxn modelId="{D890E5F4-8191-4477-AC4E-3F652CE21748}" type="presOf" srcId="{23D6990A-6991-41FF-82D7-8D1FF13C1B89}" destId="{100AE46D-AFA9-4419-96FB-F4F87C7B8BC2}" srcOrd="0" destOrd="0" presId="urn:microsoft.com/office/officeart/2005/8/layout/default#2"/>
    <dgm:cxn modelId="{317EBBBA-01F4-4217-A7B4-18E3364A354A}" type="presOf" srcId="{D9C78814-E26F-4E66-9EF5-8AA899A2A632}" destId="{AC3E0029-69C4-4D4F-9720-C4CCB107AEB2}" srcOrd="0" destOrd="0" presId="urn:microsoft.com/office/officeart/2005/8/layout/default#2"/>
    <dgm:cxn modelId="{77D7156C-FD20-4FF7-A680-8D42C0A8DC84}" type="presOf" srcId="{3985B518-32FE-4E79-930E-34F46AAE9146}" destId="{6307C76F-1153-4972-8581-42FD4B15526A}" srcOrd="0" destOrd="0" presId="urn:microsoft.com/office/officeart/2005/8/layout/default#2"/>
    <dgm:cxn modelId="{55C84754-B815-4EE8-BD37-07BEB8E88BBD}" srcId="{23D6990A-6991-41FF-82D7-8D1FF13C1B89}" destId="{63D0581E-DB05-40B1-B321-FCA13290DD9B}" srcOrd="3" destOrd="0" parTransId="{DB5695BA-5869-4659-B850-56B29AC5532F}" sibTransId="{9E1CF353-1E14-4C4A-9635-6AFDD0E5447F}"/>
    <dgm:cxn modelId="{D4B282A8-82CE-4107-898E-4A9097F905F7}" srcId="{23D6990A-6991-41FF-82D7-8D1FF13C1B89}" destId="{D9C78814-E26F-4E66-9EF5-8AA899A2A632}" srcOrd="2" destOrd="0" parTransId="{3BFB3841-03BF-475D-9EDF-02EEF964D894}" sibTransId="{C3BE5C78-AD28-4EDF-9C81-6B3F0F6563E8}"/>
    <dgm:cxn modelId="{4602DB56-6162-49B3-BBB4-918453625CA4}" srcId="{23D6990A-6991-41FF-82D7-8D1FF13C1B89}" destId="{4EA3AAEC-FBD2-436E-BA54-EAE2CE675014}" srcOrd="0" destOrd="0" parTransId="{7134F1DC-50DE-4CF4-9C4B-8F8421076CB6}" sibTransId="{ACF2F9CF-B9F2-492C-9FF5-B5FB70DA29A9}"/>
    <dgm:cxn modelId="{260DFF7C-E950-4CDB-B207-EC9A92BCD83D}" type="presParOf" srcId="{100AE46D-AFA9-4419-96FB-F4F87C7B8BC2}" destId="{A99D1DD6-3E3D-4697-90BE-92B2E9E13352}" srcOrd="0" destOrd="0" presId="urn:microsoft.com/office/officeart/2005/8/layout/default#2"/>
    <dgm:cxn modelId="{60E2BBCB-824B-4D26-9806-F0EE1EEC9C6A}" type="presParOf" srcId="{100AE46D-AFA9-4419-96FB-F4F87C7B8BC2}" destId="{1EABDF7A-7191-49FE-B715-FF21F9B916D8}" srcOrd="1" destOrd="0" presId="urn:microsoft.com/office/officeart/2005/8/layout/default#2"/>
    <dgm:cxn modelId="{C4BE46AA-6D42-4D78-A026-3CFDF1CD9804}" type="presParOf" srcId="{100AE46D-AFA9-4419-96FB-F4F87C7B8BC2}" destId="{6307C76F-1153-4972-8581-42FD4B15526A}" srcOrd="2" destOrd="0" presId="urn:microsoft.com/office/officeart/2005/8/layout/default#2"/>
    <dgm:cxn modelId="{4637CAE6-DA14-4DF4-8C8D-22898EE7FFE3}" type="presParOf" srcId="{100AE46D-AFA9-4419-96FB-F4F87C7B8BC2}" destId="{A1707D63-C51C-484E-BECA-14D1926D9F4B}" srcOrd="3" destOrd="0" presId="urn:microsoft.com/office/officeart/2005/8/layout/default#2"/>
    <dgm:cxn modelId="{D6B358A7-3FFA-4F86-A059-06BD4C12F8D2}" type="presParOf" srcId="{100AE46D-AFA9-4419-96FB-F4F87C7B8BC2}" destId="{AC3E0029-69C4-4D4F-9720-C4CCB107AEB2}" srcOrd="4" destOrd="0" presId="urn:microsoft.com/office/officeart/2005/8/layout/default#2"/>
    <dgm:cxn modelId="{10BBE3F7-1763-4621-8A43-A0490F742643}" type="presParOf" srcId="{100AE46D-AFA9-4419-96FB-F4F87C7B8BC2}" destId="{2C776AD4-30B1-45E2-83D3-9228AC1F2931}" srcOrd="5" destOrd="0" presId="urn:microsoft.com/office/officeart/2005/8/layout/default#2"/>
    <dgm:cxn modelId="{1C9FFFEA-67A2-45B6-9BE1-9ADE28928358}" type="presParOf" srcId="{100AE46D-AFA9-4419-96FB-F4F87C7B8BC2}" destId="{3C479941-E527-4CDF-ADFB-F9456AAF845D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D1DD6-3E3D-4697-90BE-92B2E9E13352}">
      <dsp:nvSpPr>
        <dsp:cNvPr id="0" name=""/>
        <dsp:cNvSpPr/>
      </dsp:nvSpPr>
      <dsp:spPr>
        <a:xfrm>
          <a:off x="576569" y="96142"/>
          <a:ext cx="3780001" cy="1876507"/>
        </a:xfrm>
        <a:prstGeom prst="rect">
          <a:avLst/>
        </a:prstGeom>
        <a:solidFill>
          <a:srgbClr val="7A412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i="1" u="sng" kern="1200" dirty="0"/>
            <a:t>GLI OBIETTIVI</a:t>
          </a:r>
          <a:endParaRPr lang="it-IT" sz="2400" i="1" u="sng" kern="1200" dirty="0"/>
        </a:p>
      </dsp:txBody>
      <dsp:txXfrm>
        <a:off x="576569" y="96142"/>
        <a:ext cx="3780001" cy="1876507"/>
      </dsp:txXfrm>
    </dsp:sp>
    <dsp:sp modelId="{6307C76F-1153-4972-8581-42FD4B15526A}">
      <dsp:nvSpPr>
        <dsp:cNvPr id="0" name=""/>
        <dsp:cNvSpPr/>
      </dsp:nvSpPr>
      <dsp:spPr>
        <a:xfrm>
          <a:off x="4868101" y="93858"/>
          <a:ext cx="3790908" cy="1881896"/>
        </a:xfrm>
        <a:prstGeom prst="rect">
          <a:avLst/>
        </a:prstGeom>
        <a:solidFill>
          <a:srgbClr val="D0703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/>
            <a:t>Fornire strumenti per la gestione del</a:t>
          </a:r>
          <a:r>
            <a:rPr lang="it-IT" sz="2400" u="sng" kern="1200" dirty="0"/>
            <a:t> ritorno al lavoro </a:t>
          </a:r>
          <a:r>
            <a:rPr lang="it-IT" sz="2400" kern="1200" dirty="0"/>
            <a:t>dopo una lunga assenza per malattie croniche come un tumore</a:t>
          </a:r>
          <a:r>
            <a:rPr lang="it-IT" sz="2000" kern="1200" dirty="0"/>
            <a:t>. </a:t>
          </a:r>
        </a:p>
      </dsp:txBody>
      <dsp:txXfrm>
        <a:off x="4868101" y="93858"/>
        <a:ext cx="3790908" cy="1881896"/>
      </dsp:txXfrm>
    </dsp:sp>
    <dsp:sp modelId="{AC3E0029-69C4-4D4F-9720-C4CCB107AEB2}">
      <dsp:nvSpPr>
        <dsp:cNvPr id="0" name=""/>
        <dsp:cNvSpPr/>
      </dsp:nvSpPr>
      <dsp:spPr>
        <a:xfrm>
          <a:off x="584027" y="2084934"/>
          <a:ext cx="3780001" cy="1876507"/>
        </a:xfrm>
        <a:prstGeom prst="rect">
          <a:avLst/>
        </a:prstGeom>
        <a:solidFill>
          <a:srgbClr val="C67E4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u="sng" kern="1200" dirty="0"/>
            <a:t>Diffusione di una cultura innovativa</a:t>
          </a:r>
          <a:r>
            <a:rPr lang="it-IT" sz="2100" kern="1200" dirty="0"/>
            <a:t>, in cui gli ex malati vengano visti come una risorsa in temporanea difficoltà, e apprendano a </a:t>
          </a:r>
          <a:r>
            <a:rPr lang="it-IT" sz="2100" b="1" u="sng" kern="1200" dirty="0"/>
            <a:t>divenire proattivi</a:t>
          </a:r>
          <a:r>
            <a:rPr lang="it-IT" sz="2100" kern="1200" dirty="0"/>
            <a:t>. </a:t>
          </a:r>
        </a:p>
      </dsp:txBody>
      <dsp:txXfrm>
        <a:off x="584027" y="2084934"/>
        <a:ext cx="3780001" cy="1876507"/>
      </dsp:txXfrm>
    </dsp:sp>
    <dsp:sp modelId="{3C479941-E527-4CDF-ADFB-F9456AAF845D}">
      <dsp:nvSpPr>
        <dsp:cNvPr id="0" name=""/>
        <dsp:cNvSpPr/>
      </dsp:nvSpPr>
      <dsp:spPr>
        <a:xfrm>
          <a:off x="4873073" y="2104251"/>
          <a:ext cx="3790908" cy="1881914"/>
        </a:xfrm>
        <a:prstGeom prst="rect">
          <a:avLst/>
        </a:prstGeom>
        <a:solidFill>
          <a:srgbClr val="B4856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u="sng" kern="1200" dirty="0"/>
            <a:t>Promuovere l'adozione di comportamenti più salutari</a:t>
          </a:r>
          <a:r>
            <a:rPr lang="it-IT" sz="2400" kern="1200" dirty="0"/>
            <a:t>, da parte di tutti i lavoratori </a:t>
          </a:r>
        </a:p>
      </dsp:txBody>
      <dsp:txXfrm>
        <a:off x="4873073" y="2104251"/>
        <a:ext cx="3790908" cy="1881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D2F27-C755-4D6A-971A-C87A6B439ADE}">
      <dsp:nvSpPr>
        <dsp:cNvPr id="0" name=""/>
        <dsp:cNvSpPr/>
      </dsp:nvSpPr>
      <dsp:spPr>
        <a:xfrm>
          <a:off x="533401" y="0"/>
          <a:ext cx="3415605" cy="20493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/>
              </a:solidFill>
              <a:latin typeface="+mn-lt"/>
            </a:rPr>
            <a:t>L’aumento ponderale è l’effetto collaterale più comune nelle donne che ricevono chemioterapia adiuvante 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+mn-lt"/>
            </a:rPr>
            <a:t>(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Obesità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Sarcopenica</a:t>
          </a:r>
          <a:r>
            <a:rPr lang="en-US" sz="1800" kern="1200" dirty="0">
              <a:solidFill>
                <a:schemeClr val="tx1"/>
              </a:solidFill>
              <a:latin typeface="+mn-lt"/>
            </a:rPr>
            <a:t>)</a:t>
          </a:r>
          <a:endParaRPr lang="it-IT" sz="1800" kern="1200" dirty="0">
            <a:solidFill>
              <a:schemeClr val="tx1"/>
            </a:solidFill>
            <a:latin typeface="+mn-lt"/>
          </a:endParaRPr>
        </a:p>
      </dsp:txBody>
      <dsp:txXfrm>
        <a:off x="533401" y="0"/>
        <a:ext cx="3415605" cy="2049363"/>
      </dsp:txXfrm>
    </dsp:sp>
    <dsp:sp modelId="{9BE4C2A1-CE76-4953-A6FD-236AC72B044D}">
      <dsp:nvSpPr>
        <dsp:cNvPr id="0" name=""/>
        <dsp:cNvSpPr/>
      </dsp:nvSpPr>
      <dsp:spPr>
        <a:xfrm>
          <a:off x="4267204" y="3044"/>
          <a:ext cx="3415605" cy="2049363"/>
        </a:xfrm>
        <a:prstGeom prst="rect">
          <a:avLst/>
        </a:prstGeom>
        <a:solidFill>
          <a:schemeClr val="accent2">
            <a:hueOff val="2122154"/>
            <a:satOff val="3600"/>
            <a:lumOff val="-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>
              <a:solidFill>
                <a:schemeClr val="tx1"/>
              </a:solidFill>
              <a:latin typeface="+mn-lt"/>
            </a:rPr>
            <a:t>Divenire sovrappeso o obesi durante la chemio, può influenzare la prognosi e la sopravvivenza,</a:t>
          </a:r>
          <a:r>
            <a:rPr lang="en-US" sz="1800" b="1" kern="1200" dirty="0">
              <a:solidFill>
                <a:schemeClr val="tx1"/>
              </a:solidFill>
              <a:latin typeface="+mn-lt"/>
            </a:rPr>
            <a:t> </a:t>
          </a:r>
          <a:r>
            <a:rPr lang="it-IT" sz="1800" kern="1200" dirty="0">
              <a:solidFill>
                <a:schemeClr val="tx1"/>
              </a:solidFill>
              <a:latin typeface="+mn-lt"/>
            </a:rPr>
            <a:t>poiché può aggravare altre condizioni mediche, come diabete, cardiopatie, ipertensione e </a:t>
          </a:r>
          <a:r>
            <a:rPr lang="it-IT" sz="1800" kern="1200" dirty="0" err="1">
              <a:solidFill>
                <a:schemeClr val="tx1"/>
              </a:solidFill>
              <a:latin typeface="+mn-lt"/>
            </a:rPr>
            <a:t>s.metabolica</a:t>
          </a:r>
          <a:r>
            <a:rPr lang="it-IT" sz="1800" kern="1200" dirty="0">
              <a:solidFill>
                <a:schemeClr val="tx1"/>
              </a:solidFill>
              <a:latin typeface="+mn-lt"/>
            </a:rPr>
            <a:t> </a:t>
          </a:r>
        </a:p>
      </dsp:txBody>
      <dsp:txXfrm>
        <a:off x="4267204" y="3044"/>
        <a:ext cx="3415605" cy="2049363"/>
      </dsp:txXfrm>
    </dsp:sp>
    <dsp:sp modelId="{9F7FADAC-BE6E-428A-ADBE-15CFFB49A545}">
      <dsp:nvSpPr>
        <dsp:cNvPr id="0" name=""/>
        <dsp:cNvSpPr/>
      </dsp:nvSpPr>
      <dsp:spPr>
        <a:xfrm>
          <a:off x="528414" y="2391693"/>
          <a:ext cx="3415605" cy="2049363"/>
        </a:xfrm>
        <a:prstGeom prst="rect">
          <a:avLst/>
        </a:prstGeom>
        <a:solidFill>
          <a:schemeClr val="accent2">
            <a:hueOff val="4244308"/>
            <a:satOff val="7200"/>
            <a:lumOff val="-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solidFill>
                <a:schemeClr val="tx1"/>
              </a:solidFill>
              <a:latin typeface="+mn-lt"/>
            </a:rPr>
            <a:t>Il calo ponderale + attività fisica </a:t>
          </a:r>
          <a:r>
            <a:rPr lang="it-IT" sz="1600" kern="1200" dirty="0">
              <a:solidFill>
                <a:schemeClr val="tx1"/>
              </a:solidFill>
              <a:latin typeface="+mn-lt"/>
            </a:rPr>
            <a:t>è associato a risultati migliori nella cura  (</a:t>
          </a:r>
          <a:r>
            <a:rPr lang="it-IT" sz="1600" b="1" kern="1200" dirty="0">
              <a:solidFill>
                <a:schemeClr val="tx1"/>
              </a:solidFill>
              <a:latin typeface="+mn-lt"/>
            </a:rPr>
            <a:t> </a:t>
          </a:r>
          <a:r>
            <a:rPr lang="it-IT" sz="1600" b="1" kern="1200" dirty="0" err="1">
              <a:solidFill>
                <a:schemeClr val="tx1"/>
              </a:solidFill>
              <a:latin typeface="+mn-lt"/>
            </a:rPr>
            <a:t>After</a:t>
          </a:r>
          <a:r>
            <a:rPr lang="it-IT" sz="1600" b="1" kern="1200" dirty="0">
              <a:solidFill>
                <a:schemeClr val="tx1"/>
              </a:solidFill>
              <a:latin typeface="+mn-lt"/>
            </a:rPr>
            <a:t> </a:t>
          </a:r>
          <a:r>
            <a:rPr lang="it-IT" sz="1600" b="1" kern="1200" dirty="0" err="1">
              <a:solidFill>
                <a:schemeClr val="tx1"/>
              </a:solidFill>
              <a:latin typeface="+mn-lt"/>
            </a:rPr>
            <a:t>Breast</a:t>
          </a:r>
          <a:r>
            <a:rPr lang="it-IT" sz="1600" b="1" kern="1200" dirty="0">
              <a:solidFill>
                <a:schemeClr val="tx1"/>
              </a:solidFill>
              <a:latin typeface="+mn-lt"/>
            </a:rPr>
            <a:t> </a:t>
          </a:r>
          <a:r>
            <a:rPr lang="it-IT" sz="1600" b="1" kern="1200" dirty="0" err="1">
              <a:solidFill>
                <a:schemeClr val="tx1"/>
              </a:solidFill>
              <a:latin typeface="+mn-lt"/>
            </a:rPr>
            <a:t>Cancer</a:t>
          </a:r>
          <a:r>
            <a:rPr lang="it-IT" sz="1600" b="1" kern="1200" dirty="0">
              <a:solidFill>
                <a:schemeClr val="tx1"/>
              </a:solidFill>
              <a:latin typeface="+mn-lt"/>
            </a:rPr>
            <a:t> </a:t>
          </a:r>
          <a:r>
            <a:rPr lang="it-IT" sz="1600" b="1" kern="1200" dirty="0" err="1">
              <a:solidFill>
                <a:schemeClr val="tx1"/>
              </a:solidFill>
              <a:latin typeface="+mn-lt"/>
            </a:rPr>
            <a:t>Pooling</a:t>
          </a:r>
          <a:r>
            <a:rPr lang="it-IT" sz="1600" b="1" kern="1200" dirty="0">
              <a:solidFill>
                <a:schemeClr val="tx1"/>
              </a:solidFill>
              <a:latin typeface="+mn-lt"/>
            </a:rPr>
            <a:t> P., AFCPP)</a:t>
          </a:r>
          <a:r>
            <a:rPr lang="it-IT" sz="1600" kern="1200" dirty="0">
              <a:solidFill>
                <a:schemeClr val="tx1"/>
              </a:solidFill>
              <a:latin typeface="+mn-lt"/>
            </a:rPr>
            <a:t>.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+mn-lt"/>
            </a:rPr>
            <a:t>-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Riscontro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di 27% di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riduzione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del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rischio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di </a:t>
          </a:r>
          <a:r>
            <a:rPr lang="en-US" sz="2000" b="1" kern="1200" dirty="0" err="1">
              <a:solidFill>
                <a:schemeClr val="tx1"/>
              </a:solidFill>
              <a:latin typeface="+mn-lt"/>
            </a:rPr>
            <a:t>mortalità</a:t>
          </a:r>
          <a:r>
            <a:rPr lang="en-US" sz="2000" b="1" kern="1200" dirty="0">
              <a:solidFill>
                <a:schemeClr val="tx1"/>
              </a:solidFill>
              <a:latin typeface="+mn-lt"/>
            </a:rPr>
            <a:t> a 5 aa</a:t>
          </a:r>
          <a:r>
            <a:rPr lang="en-US" sz="2000" kern="1200" dirty="0">
              <a:solidFill>
                <a:schemeClr val="tx1"/>
              </a:solidFill>
              <a:latin typeface="+mn-lt"/>
            </a:rPr>
            <a:t>)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/>
              </a:solidFill>
              <a:latin typeface="+mn-lt"/>
            </a:rPr>
            <a:t>( </a:t>
          </a:r>
          <a:r>
            <a:rPr lang="en-US" sz="1600" kern="1200" dirty="0" err="1">
              <a:solidFill>
                <a:schemeClr val="tx1"/>
              </a:solidFill>
              <a:latin typeface="+mn-lt"/>
            </a:rPr>
            <a:t>donne</a:t>
          </a:r>
          <a:r>
            <a:rPr lang="en-US" sz="1600" kern="1200" dirty="0">
              <a:solidFill>
                <a:schemeClr val="tx1"/>
              </a:solidFill>
              <a:latin typeface="+mn-lt"/>
            </a:rPr>
            <a:t> con &gt;</a:t>
          </a:r>
          <a:r>
            <a:rPr lang="it-IT" sz="1600" kern="1200" dirty="0">
              <a:solidFill>
                <a:schemeClr val="tx1"/>
              </a:solidFill>
              <a:latin typeface="+mn-lt"/>
            </a:rPr>
            <a:t>10 (MET)-ora/</a:t>
          </a:r>
          <a:r>
            <a:rPr lang="it-IT" sz="1600" kern="1200" dirty="0" err="1">
              <a:solidFill>
                <a:schemeClr val="tx1"/>
              </a:solidFill>
              <a:latin typeface="+mn-lt"/>
            </a:rPr>
            <a:t>sett</a:t>
          </a:r>
          <a:r>
            <a:rPr lang="it-IT" sz="1600" kern="1200" dirty="0">
              <a:solidFill>
                <a:schemeClr val="tx1"/>
              </a:solidFill>
              <a:latin typeface="+mn-lt"/>
            </a:rPr>
            <a:t>, = 3–5 ore di camminata / settimana </a:t>
          </a:r>
        </a:p>
      </dsp:txBody>
      <dsp:txXfrm>
        <a:off x="528414" y="2391693"/>
        <a:ext cx="3415605" cy="2049363"/>
      </dsp:txXfrm>
    </dsp:sp>
    <dsp:sp modelId="{512202DA-5F2A-4728-80C0-C0E2317FDD4A}">
      <dsp:nvSpPr>
        <dsp:cNvPr id="0" name=""/>
        <dsp:cNvSpPr/>
      </dsp:nvSpPr>
      <dsp:spPr>
        <a:xfrm>
          <a:off x="4285580" y="2391693"/>
          <a:ext cx="3415605" cy="2049363"/>
        </a:xfrm>
        <a:prstGeom prst="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>
              <a:latin typeface="+mn-lt"/>
            </a:rPr>
            <a:t>Mantenere un peso forma, aumentando l’attività fisica e migliorando l’alimentazione, riducendo il grasso corporeo, può migliorare la prognosi nelle donne operate al seno.</a:t>
          </a:r>
        </a:p>
      </dsp:txBody>
      <dsp:txXfrm>
        <a:off x="4285580" y="2391693"/>
        <a:ext cx="3415605" cy="2049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D1DD6-3E3D-4697-90BE-92B2E9E13352}">
      <dsp:nvSpPr>
        <dsp:cNvPr id="0" name=""/>
        <dsp:cNvSpPr/>
      </dsp:nvSpPr>
      <dsp:spPr>
        <a:xfrm>
          <a:off x="429570" y="472"/>
          <a:ext cx="3346456" cy="2007873"/>
        </a:xfrm>
        <a:prstGeom prst="rect">
          <a:avLst/>
        </a:prstGeom>
        <a:solidFill>
          <a:srgbClr val="7A412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i="1" u="sng" kern="1200" dirty="0"/>
            <a:t>PROGRAMMI FUTURI</a:t>
          </a:r>
          <a:endParaRPr lang="it-IT" sz="2800" i="1" u="sng" kern="1200" dirty="0"/>
        </a:p>
      </dsp:txBody>
      <dsp:txXfrm>
        <a:off x="429570" y="472"/>
        <a:ext cx="3346456" cy="2007873"/>
      </dsp:txXfrm>
    </dsp:sp>
    <dsp:sp modelId="{6307C76F-1153-4972-8581-42FD4B15526A}">
      <dsp:nvSpPr>
        <dsp:cNvPr id="0" name=""/>
        <dsp:cNvSpPr/>
      </dsp:nvSpPr>
      <dsp:spPr>
        <a:xfrm>
          <a:off x="4110672" y="472"/>
          <a:ext cx="3346456" cy="2007873"/>
        </a:xfrm>
        <a:prstGeom prst="rect">
          <a:avLst/>
        </a:prstGeom>
        <a:solidFill>
          <a:srgbClr val="D070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u="sng" kern="1200" dirty="0">
              <a:solidFill>
                <a:srgbClr val="002060"/>
              </a:solidFill>
            </a:rPr>
            <a:t>Pubblica Amministrazione</a:t>
          </a:r>
          <a:r>
            <a:rPr lang="it-IT" sz="2000" b="1" kern="1200" dirty="0">
              <a:solidFill>
                <a:srgbClr val="002060"/>
              </a:solidFill>
            </a:rPr>
            <a:t>: </a:t>
          </a:r>
          <a:r>
            <a:rPr lang="it-IT" sz="2000" kern="1200" dirty="0"/>
            <a:t>Sperimentazioni in collaborazione con la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/>
            <a:t>Rete Nazionale CUG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(Comitati Unici di Garanzia) </a:t>
          </a:r>
        </a:p>
      </dsp:txBody>
      <dsp:txXfrm>
        <a:off x="4110672" y="472"/>
        <a:ext cx="3346456" cy="2007873"/>
      </dsp:txXfrm>
    </dsp:sp>
    <dsp:sp modelId="{AC3E0029-69C4-4D4F-9720-C4CCB107AEB2}">
      <dsp:nvSpPr>
        <dsp:cNvPr id="0" name=""/>
        <dsp:cNvSpPr/>
      </dsp:nvSpPr>
      <dsp:spPr>
        <a:xfrm>
          <a:off x="429570" y="2342991"/>
          <a:ext cx="3346456" cy="2007873"/>
        </a:xfrm>
        <a:prstGeom prst="rect">
          <a:avLst/>
        </a:prstGeom>
        <a:solidFill>
          <a:srgbClr val="C67E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u="sng" kern="1200" dirty="0">
              <a:solidFill>
                <a:srgbClr val="002060"/>
              </a:solidFill>
            </a:rPr>
            <a:t>Aziende Private: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u="none" kern="1200" dirty="0"/>
            <a:t>Sperimentazioni per l’Inserimento del </a:t>
          </a:r>
          <a:r>
            <a:rPr lang="it-IT" sz="2400" u="none" kern="1200" dirty="0" err="1"/>
            <a:t>RtW</a:t>
          </a:r>
          <a:r>
            <a:rPr lang="it-IT" sz="2400" u="none" kern="1200" dirty="0"/>
            <a:t> nel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u="none" kern="1200" dirty="0"/>
            <a:t>Welfare Integrativo</a:t>
          </a:r>
        </a:p>
      </dsp:txBody>
      <dsp:txXfrm>
        <a:off x="429570" y="2342991"/>
        <a:ext cx="3346456" cy="2007873"/>
      </dsp:txXfrm>
    </dsp:sp>
    <dsp:sp modelId="{3C479941-E527-4CDF-ADFB-F9456AAF845D}">
      <dsp:nvSpPr>
        <dsp:cNvPr id="0" name=""/>
        <dsp:cNvSpPr/>
      </dsp:nvSpPr>
      <dsp:spPr>
        <a:xfrm>
          <a:off x="4110672" y="2342991"/>
          <a:ext cx="3346456" cy="2007873"/>
        </a:xfrm>
        <a:prstGeom prst="rect">
          <a:avLst/>
        </a:prstGeom>
        <a:solidFill>
          <a:srgbClr val="B485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u="sng" kern="1200" dirty="0">
              <a:solidFill>
                <a:srgbClr val="002060"/>
              </a:solidFill>
            </a:rPr>
            <a:t>Sensibilizzazione politica</a:t>
          </a:r>
          <a:r>
            <a:rPr lang="it-IT" sz="2000" u="sng" kern="1200" dirty="0">
              <a:solidFill>
                <a:srgbClr val="002060"/>
              </a:solidFill>
            </a:rPr>
            <a:t>: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Sperimentazione in Regione Emilia-Romagna (Interventi di Promozione della Salute nelle Aziende)</a:t>
          </a:r>
        </a:p>
      </dsp:txBody>
      <dsp:txXfrm>
        <a:off x="4110672" y="2342991"/>
        <a:ext cx="3346456" cy="2007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5B165-02C9-401D-8561-F34229667BA8}" type="datetimeFigureOut">
              <a:rPr lang="it-IT" smtClean="0"/>
              <a:pPr/>
              <a:t>12/01/2021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4CD03-0F75-41CB-8F21-A885C1CF778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324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590B6-E73F-43ED-A859-1E3987DFA058}" type="datetimeFigureOut">
              <a:rPr lang="it-IT" smtClean="0"/>
              <a:pPr/>
              <a:t>12/01/2021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DA5FC-1DAA-4D4B-9CF0-4B8941F3EB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64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work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policy on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RTW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it-IT" dirty="0"/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RTW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and/or RTW with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 case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qualitative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policy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Agency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 (EU-OSHA) stakeholder workshop.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report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work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literature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002BE-8336-204D-B935-8556D57E5570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57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93738" y="814388"/>
            <a:ext cx="5441950" cy="4081462"/>
          </a:xfrm>
          <a:ln/>
        </p:spPr>
      </p:sp>
      <p:sp>
        <p:nvSpPr>
          <p:cNvPr id="13312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331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F6B5A43-27D0-405F-98D0-01B519311BF5}" type="slidenum">
              <a:rPr lang="it-IT" altLang="it-IT" sz="1200" smtClean="0">
                <a:solidFill>
                  <a:srgbClr val="000000"/>
                </a:solidFill>
              </a:rPr>
              <a:pPr/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9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Assistenza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1382-6248-47DC-8595-5459C8FE334C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55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Assistenza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1382-6248-47DC-8595-5459C8FE334C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29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3563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E367EA-2137-42A9-B27A-170EE96B46D3}" type="slidenum">
              <a:rPr lang="it-IT" altLang="it-IT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23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00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709450-5613-4763-B0A1-689D68BF4E90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it-IT" altLang="it-IT" sz="1300">
              <a:latin typeface="Arial" panose="020B0604020202020204" pitchFamily="34" charset="0"/>
            </a:endParaRPr>
          </a:p>
        </p:txBody>
      </p:sp>
      <p:sp>
        <p:nvSpPr>
          <p:cNvPr id="282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0888"/>
            <a:ext cx="5011737" cy="3757612"/>
          </a:xfrm>
          <a:solidFill>
            <a:srgbClr val="FFFFFF"/>
          </a:solidFill>
          <a:ln/>
        </p:spPr>
      </p:sp>
      <p:sp>
        <p:nvSpPr>
          <p:cNvPr id="282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9164" y="4760086"/>
            <a:ext cx="5049837" cy="45108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Altro sintomo segnale importantissimo. Possono interagire tante cause.</a:t>
            </a:r>
          </a:p>
        </p:txBody>
      </p:sp>
      <p:sp>
        <p:nvSpPr>
          <p:cNvPr id="282629" name="Text Box 3"/>
          <p:cNvSpPr txBox="1">
            <a:spLocks noChangeArrowheads="1"/>
          </p:cNvSpPr>
          <p:nvPr/>
        </p:nvSpPr>
        <p:spPr bwMode="auto">
          <a:xfrm>
            <a:off x="3903663" y="9520172"/>
            <a:ext cx="2984500" cy="50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8B3BE5A-52AB-4CE1-9A4C-08B58179BD08}" type="slidenum">
              <a:rPr lang="it-IT" altLang="it-IT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it-IT" altLang="it-IT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51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DA5FC-1DAA-4D4B-9CF0-4B8941F3EB45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36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365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E15A7-BAC0-4F98-9493-8C5F15818F1B}" type="slidenum">
              <a:rPr lang="it-IT" altLang="it-IT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39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64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06268-82EE-4630-8A50-AB803DD8B637}" type="slidenum">
              <a:rPr lang="it-IT" smtClean="0">
                <a:solidFill>
                  <a:prstClr val="black"/>
                </a:solidFill>
              </a:rPr>
              <a:pPr/>
              <a:t>41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22588" y="606425"/>
            <a:ext cx="4040187" cy="3032125"/>
          </a:xfrm>
          <a:ln/>
        </p:spPr>
      </p:sp>
      <p:sp>
        <p:nvSpPr>
          <p:cNvPr id="13312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331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F6B5A43-27D0-405F-98D0-01B519311BF5}" type="slidenum">
              <a:rPr lang="it-IT" altLang="it-IT" sz="1200" smtClean="0">
                <a:solidFill>
                  <a:prstClr val="black"/>
                </a:solidFill>
              </a:rPr>
              <a:pPr/>
              <a:t>44</a:t>
            </a:fld>
            <a:endParaRPr lang="it-IT" altLang="it-IT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work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policy on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RTW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it-IT" dirty="0"/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RTW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and/or RTW with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 case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qualitative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policy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Agency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 (EU-OSHA) stakeholder workshop. 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report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work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literature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002BE-8336-204D-B935-8556D57E5570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9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Assistenza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1382-6248-47DC-8595-5459C8FE334C}" type="slidenum">
              <a:rPr lang="it-IT" smtClean="0">
                <a:solidFill>
                  <a:prstClr val="black"/>
                </a:solidFill>
              </a:rPr>
              <a:pPr/>
              <a:t>12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3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916696-1AAC-4B85-A767-3602BAE6ED41}" type="slidenum">
              <a:rPr lang="en-US" altLang="it-IT" sz="1200">
                <a:solidFill>
                  <a:srgbClr val="000000"/>
                </a:solidFill>
              </a:rPr>
              <a:pPr/>
              <a:t>13</a:t>
            </a:fld>
            <a:endParaRPr lang="en-US" altLang="it-IT" sz="1200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0563" y="803275"/>
            <a:ext cx="5362575" cy="4022725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063" y="5093388"/>
            <a:ext cx="4937756" cy="4824496"/>
          </a:xfrm>
          <a:noFill/>
        </p:spPr>
        <p:txBody>
          <a:bodyPr/>
          <a:lstStyle/>
          <a:p>
            <a:pPr eaLnBrk="1" hangingPunct="1"/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406185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11981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198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03054" indent="-270405"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081621" indent="-216324"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14269" indent="-216324"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946918" indent="-216324"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379566" indent="-216324" eaLnBrk="0" fontAlgn="base" hangingPunct="0">
              <a:spcBef>
                <a:spcPct val="0"/>
              </a:spcBef>
              <a:spcAft>
                <a:spcPct val="0"/>
              </a:spcAft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812214" indent="-216324" eaLnBrk="0" fontAlgn="base" hangingPunct="0">
              <a:spcBef>
                <a:spcPct val="0"/>
              </a:spcBef>
              <a:spcAft>
                <a:spcPct val="0"/>
              </a:spcAft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244863" indent="-216324" eaLnBrk="0" fontAlgn="base" hangingPunct="0">
              <a:spcBef>
                <a:spcPct val="0"/>
              </a:spcBef>
              <a:spcAft>
                <a:spcPct val="0"/>
              </a:spcAft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677511" indent="-216324" eaLnBrk="0" fontAlgn="base" hangingPunct="0">
              <a:spcBef>
                <a:spcPct val="0"/>
              </a:spcBef>
              <a:spcAft>
                <a:spcPct val="0"/>
              </a:spcAft>
              <a:defRPr sz="34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483D812-2B48-444D-A83B-6519B7914005}" type="slidenum">
              <a:rPr lang="it-IT" altLang="it-IT" sz="1100">
                <a:solidFill>
                  <a:prstClr val="black"/>
                </a:solidFill>
              </a:rPr>
              <a:pPr/>
              <a:t>14</a:t>
            </a:fld>
            <a:endParaRPr lang="it-IT" altLang="it-IT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7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Assistenza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1382-6248-47DC-8595-5459C8FE334C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16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93738" y="814388"/>
            <a:ext cx="5441950" cy="4081462"/>
          </a:xfrm>
          <a:ln/>
        </p:spPr>
      </p:sp>
      <p:sp>
        <p:nvSpPr>
          <p:cNvPr id="13312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331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i="1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F6B5A43-27D0-405F-98D0-01B519311BF5}" type="slidenum">
              <a:rPr lang="it-IT" altLang="it-IT" sz="1200" smtClean="0">
                <a:solidFill>
                  <a:srgbClr val="000000"/>
                </a:solidFill>
              </a:rPr>
              <a:pPr/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13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709450-5613-4763-B0A1-689D68BF4E90}" type="slidenum">
              <a:rPr lang="it-IT" altLang="it-IT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it-IT" altLang="it-IT" sz="1300">
              <a:latin typeface="Arial" panose="020B0604020202020204" pitchFamily="34" charset="0"/>
            </a:endParaRPr>
          </a:p>
        </p:txBody>
      </p:sp>
      <p:sp>
        <p:nvSpPr>
          <p:cNvPr id="282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0888"/>
            <a:ext cx="5011737" cy="3757612"/>
          </a:xfrm>
          <a:solidFill>
            <a:srgbClr val="FFFFFF"/>
          </a:solidFill>
          <a:ln/>
        </p:spPr>
      </p:sp>
      <p:sp>
        <p:nvSpPr>
          <p:cNvPr id="282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9164" y="4760086"/>
            <a:ext cx="5049837" cy="45108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Altro sintomo segnale importantissimo. Possono interagire tante cause.</a:t>
            </a:r>
          </a:p>
        </p:txBody>
      </p:sp>
      <p:sp>
        <p:nvSpPr>
          <p:cNvPr id="282629" name="Text Box 3"/>
          <p:cNvSpPr txBox="1">
            <a:spLocks noChangeArrowheads="1"/>
          </p:cNvSpPr>
          <p:nvPr/>
        </p:nvSpPr>
        <p:spPr bwMode="auto">
          <a:xfrm>
            <a:off x="3903663" y="9520172"/>
            <a:ext cx="2984500" cy="50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48B3BE5A-52AB-4CE1-9A4C-08B58179BD08}" type="slidenum">
              <a:rPr lang="it-IT" altLang="it-IT" sz="1300">
                <a:latin typeface="Arial" panose="020B0604020202020204" pitchFamily="34" charset="0"/>
                <a:cs typeface="Arial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it-IT" altLang="it-IT" sz="1300"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2941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Assistenza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1382-6248-47DC-8595-5459C8FE334C}" type="slidenum">
              <a:rPr lang="it-IT" smtClean="0">
                <a:solidFill>
                  <a:prstClr val="black"/>
                </a:solidFill>
              </a:rPr>
              <a:pPr/>
              <a:t>18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4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3213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34978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i="1" u="sng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i="1" u="sng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1115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0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i="1" u="sng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i="1" u="sng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62950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429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84D4F-2A01-4A89-8DFD-77E49164900D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804F8-DDD9-40B1-A7E4-FB0F68AE8277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462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3EA272-40C4-48AA-9883-F0AAC8A0BD7B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F982D-0B30-4761-8F04-F4DFA5803CAD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304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4213" y="188913"/>
            <a:ext cx="7772400" cy="64801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040334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1" y="533402"/>
            <a:ext cx="6154713" cy="3124201"/>
          </a:xfrm>
        </p:spPr>
        <p:txBody>
          <a:bodyPr anchor="b">
            <a:normAutofit/>
          </a:bodyPr>
          <a:lstStyle>
            <a:lvl1pPr algn="l">
              <a:defRPr sz="33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1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D5A923-25FC-430F-AC10-75CA55574DC2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6E1D8-B32B-473C-B885-8AF9A45E7E4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16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533400"/>
            <a:ext cx="6554867" cy="3767670"/>
          </a:xfrm>
        </p:spPr>
        <p:txBody>
          <a:bodyPr anchor="ctr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E7310D-4996-4B9D-8D21-DD076085D345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5A924-B5C2-48DB-A54F-BF2A62D4067B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98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201"/>
            <a:ext cx="6402468" cy="2319867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4487335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8E7D2-3769-4171-95C9-1F5A4CF5C996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74F95-A63F-464F-8604-9B8E7321F6D1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2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188913"/>
            <a:ext cx="1943100" cy="6480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4213" y="188913"/>
            <a:ext cx="5676900" cy="64801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986818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1" y="533402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3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77A821-E831-44D8-9D87-BE3268D89AF1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BA592-A36D-487C-86F1-15BD055E0F4B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285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2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1143002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7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3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CBFCF2-538C-488C-BE37-A07C71BBFB8A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FB272-BA80-4DA6-9A1E-5D365314364A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131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5D471-AFAC-4557-9C41-EE0873ECA031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8D40A-E1F8-4BDF-A82A-60C4CCDF94C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026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C17BFD-B3B1-4B2E-BAD5-7556F3C5B40D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B1A9A-736B-46C1-A859-6379EF5E6BD8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702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15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4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70614F-E285-4E8C-9B3E-62C426224AE2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1779DF-EB57-49BB-B2EF-60C2D6C82DEE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557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1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8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FCA6A2-8A3B-4CD1-8DC0-CE096BE5BB91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2"/>
            <a:ext cx="5811724" cy="365125"/>
          </a:xfrm>
        </p:spPr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484C85-4328-432D-AF19-661F647BF4F6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130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3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752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1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845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1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1" y="710624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u="sng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1" y="2768601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u="sng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50154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1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5132982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3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576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1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1" y="710624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u="sng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1" y="2768601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i="1" u="sng" dirty="0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36298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100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1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7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281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</p:spPr>
        <p:txBody>
          <a:bodyPr>
            <a:normAutofit/>
          </a:bodyPr>
          <a:lstStyle>
            <a:lvl1pPr algn="l">
              <a:defRPr sz="21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84D4F-2A01-4A89-8DFD-77E49164900D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804F8-DDD9-40B1-A7E4-FB0F68AE8277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663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1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3EA272-40C4-48AA-9883-F0AAC8A0BD7B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F982D-0B30-4761-8F04-F4DFA5803CAD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608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007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279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129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667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111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10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322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48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782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628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434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85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926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274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74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10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3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092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833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563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456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38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196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344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8292-7A5A-44EB-ADEC-AA767D0020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676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EACD-722F-4835-8C36-350D1156C4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568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9D4D-0BFC-4907-B876-8D0F29D25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251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4F713-3024-4B60-8C85-AB19FBDEA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1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478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0D8C-FEE3-44E4-9FC3-58ECB605B6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959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FF06-CDBB-4575-A3CF-D3C40F356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09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3BA-8BFA-4D1F-A6AD-B650E2740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003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3E8C-8E71-4ACB-A6F3-3C86F80AFB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552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CC35-AE37-4B74-AFDC-2B5B2D807A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549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D73B-AC12-4256-9E12-E45AB39386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397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E8A7-06A9-4796-98A4-479CF70797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419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98003-1E31-4241-866C-75C5B9575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731"/>
            <a:ext cx="82296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1" y="425452"/>
            <a:ext cx="610885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>
            <a:extLst>
              <a:ext uri="{FF2B5EF4-FFF2-40B4-BE49-F238E27FC236}">
                <a16:creationId xmlns:a16="http://schemas.microsoft.com/office/drawing/2014/main" xmlns="" id="{C6460008-2D95-48E7-AC1C-DA06D43C99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algn="l">
              <a:spcAft>
                <a:spcPts val="600"/>
              </a:spcAft>
              <a:defRPr/>
            </a:pPr>
            <a:endParaRPr lang="en-US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2213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5811215-6533-4712-B417-8E2B6CDB0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84454D4-55DE-4A8E-BB62-6BE143EEA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982CBFC-102F-4F0A-AD7E-0C03B03F2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6C6D560-5383-4338-AAB4-53E10968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2E0E035-830D-45FD-97C7-BD7C9E04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07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F0A4D17-52C5-427A-A03D-22D374C1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C5605D0-B5B2-46CC-8D9A-ED902A119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A8CA219-80AC-4364-82F7-871B175DC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F2B4CB6-88C4-49A5-B0C7-15EC633B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6069B09-E287-411E-A1BA-FFACE272F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93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514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845D34-B748-4E29-8F2D-53C33689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2DB96B0-963E-4338-83FE-1429CA40A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D6D0C4E-3CE1-44D1-B5E4-EB8B4EAE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50A0F06-8DAB-4853-9BC2-FD5549E8D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FDD97E3-10F6-4F33-AC5E-4FA5E0DC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902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BC1A1AD-58DB-4D5F-A51C-4DFDC431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662F12B-7870-46A9-A918-F6015BE88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FFFB3DF-71EA-4CC7-A3C6-E551F08ED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D86AA6E-E586-456D-9BDF-A20311AE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7E6CC99-EA93-4DB0-8B20-A5FD4A31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76F9C62-1248-4BDA-9357-AA931FAF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538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B76197-CB2E-48CE-A0CE-C735EDCC3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B9F4CAD-18F3-485D-BBD8-09F2FF6E1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A222D4F-6F77-4D00-B8BC-3313C76B8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E44915E7-9592-4778-9CC6-B42FED268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DEA9FFD-AFD0-4A9A-B92D-146CDED95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2E4F467E-3E8B-4149-A8C8-10752FBE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96430301-4983-4E8B-B58F-F537F61D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FB5653E4-E1A7-4CDD-BC7C-299AC6CF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421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5D1CC71-FC5D-4E57-A203-0F3B8C94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A120C851-B563-419E-A3A7-74878302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5831816F-6079-4133-9CA2-F1ED7A1FA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AF60E96-0D24-4D95-BF17-2AE06EB3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031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EFC2F257-D7FA-4F24-84B9-7974A03D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DAAC63BB-E222-492E-ADC3-107C169F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0EE0148-CB42-43A6-8490-A7567838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500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F6F2C33-4F26-4F3A-948B-CC292FD7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3DF4550-756C-4DD7-9434-785794FA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341232C-346A-4081-9858-22ED42044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2A614AD-05C5-4650-975A-C7704944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B8FD845-7895-4977-B91A-11933844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30DBD04-38A9-4E68-9C14-51BD8647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64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2A34A6-E981-4DC0-9BE9-F435A68D1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0F0915AF-5BFA-4D3A-85DC-790536698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91D6AAED-31DB-4414-9D73-EEA345561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A48EFE0-F6E9-4F69-8AE5-CBE36CF76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B909AEEF-2C1A-4A7B-98D4-77A678D3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F91A0F1-534A-4B9D-AF3C-EA35B330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81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0313770-A271-4850-93DD-069175BA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DDB43C85-6336-4702-B95F-72575BCB5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92EAD58-B5B9-4875-B348-BF8C343E2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336BE81-3BF0-4C0A-8E5D-42027391D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477DFD5-F8BA-4D7E-A210-C1C28143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155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4A39B2DB-F856-4B29-AA29-8F1DE633F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35BC3D7-67F9-4B33-91AC-8F49ECC93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18DB872-4A7D-4586-AB09-6AA05A8B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EC009-8BA7-4015-A94A-13A2B0D99F3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6DFD994-15A4-42D3-AD5F-D78589AF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1917E70-4EF8-45C6-83FC-8010040D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2FD31-27B5-4FBA-9234-16FCE76F2BD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935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8292-7A5A-44EB-ADEC-AA767D0020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7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443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EACD-722F-4835-8C36-350D1156C4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284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9D4D-0BFC-4907-B876-8D0F29D25B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727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4F713-3024-4B60-8C85-AB19FBDEA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307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0D8C-FEE3-44E4-9FC3-58ECB605B6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181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FF06-CDBB-4575-A3CF-D3C40F356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895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3BA-8BFA-4D1F-A6AD-B650E27402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843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3E8C-8E71-4ACB-A6F3-3C86F80AFB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226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CC35-AE37-4B74-AFDC-2B5B2D807A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6659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D73B-AC12-4256-9E12-E45AB39386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137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E8A7-06A9-4796-98A4-479CF70797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hangingPunct="1">
              <a:spcAft>
                <a:spcPts val="600"/>
              </a:spcAft>
              <a:defRPr/>
            </a:pPr>
            <a:endParaRPr lang="en-US" altLang="en-US" sz="800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9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226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98003-1E31-4241-866C-75C5B9575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731"/>
            <a:ext cx="82296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1" y="425452"/>
            <a:ext cx="610885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>
            <a:extLst>
              <a:ext uri="{FF2B5EF4-FFF2-40B4-BE49-F238E27FC236}">
                <a16:creationId xmlns:a16="http://schemas.microsoft.com/office/drawing/2014/main" xmlns="" id="{C6460008-2D95-48E7-AC1C-DA06D43C99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algn="l">
              <a:spcAft>
                <a:spcPts val="600"/>
              </a:spcAft>
              <a:defRPr/>
            </a:pPr>
            <a:endParaRPr lang="en-US" kern="1200">
              <a:solidFill>
                <a:srgbClr val="2A2A2A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0953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4609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861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584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189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674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2231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0076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663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00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301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830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576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407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5876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946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453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669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113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870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4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53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223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791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6038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56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C48C659-17A1-44C1-9081-751213243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5F967D86-8E4F-440F-AAC8-8793C81CC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6EDEB83-B1F2-4040-A860-8CE11806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A94F842-7EA4-47EC-B5DA-7084324F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D0C87AB-8CD4-4C47-A019-BD99800E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69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80D0430-ED34-40DE-B0FB-DFE8E86C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C6BCC54-B39D-4BA5-B296-73AF56B88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987D563-571C-4140-A6D9-F50466D41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657C050-DAC8-42A5-9C20-6E8C4366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66D95A5-8706-44C8-B9B6-4461B6E04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867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6B1146E-6DE1-4DE6-974F-0BA0BD91B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5E6B5B9-0CEB-4ADB-8BFF-A14B91B0D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81EE79A-011F-41F6-A42B-F4B343249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3817F0B-C752-4AC2-9919-08A1B8AD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445D4A0-51A5-49C3-968E-3743E06E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359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BBBAE1A-604A-40D1-9ABF-77A0ADB1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B9504B4-BFEC-48D6-9DCD-9715AEC95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516E1BE-F30B-4CB0-B96A-5BDFE194D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AB5E676-6DB2-419E-81AE-C175E27A3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7D4C4D3-0461-4F3A-B4D6-2E7F7A6E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81871FA-EBE5-4119-850A-4B694D48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005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F8A70F3-6879-4915-9892-0655412A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1DC9BDE-65B0-4FD8-9E8C-65671772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C69E7EB-CCB6-40C3-930A-92565AE75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D816D9B4-3F10-466B-BE4D-A6C294DA7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8B86A775-C5F6-45A6-AF83-01FA4B2EC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0157CD6C-6D60-423A-9938-B928A9C62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41ABCED9-189E-49D4-BA29-655E45BB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F229DB91-E26E-4370-BA33-FF72BA88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1279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583E838-F365-4CF8-85A1-8DD8BB06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651ECC3-AA0D-488E-8B2C-80E3A15C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F6EBF0AE-DC0B-4FEA-B645-7B0BBCF6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A36065F-040D-4970-94E3-E1F746F5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4974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EB5F2E98-2DA3-410C-A9C5-EBB359706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364D0117-CD99-4D23-B1E0-228839E41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93D073C-ED3D-4C22-AE5C-2AADF11E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60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485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7CFC9B2-3BCB-41A2-A78B-A68B46F1C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49370D7-8174-4A95-8343-4764BEFAA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2586DE1-F266-4476-AE2E-75EE0409F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3C72E3F-00DC-40D0-BC0E-0705EA12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385A7FB-7669-4A36-BA64-6D9F4261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00463EC-EA17-49E7-964C-5035D82B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602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0747D1F-9966-4312-B1E1-55141C1C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5769607A-722F-4AD8-8942-6E206D95D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D586E0A0-6C4B-4D38-A880-45DD33063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8EAA43B-0287-4BCA-AEA4-21AC9BCB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D89AB6A-D401-4479-BCFE-72EE05DD7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F1EC667F-C375-4D06-85D5-7596E28B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0141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B8834BF-096D-47DE-A290-5BC0F58DE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F0391B3-0E12-47E2-B30D-E1CAA7C96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CD177C6-7523-4101-BBC4-D0F37B93A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21A89EA-136D-4BAA-A908-D4F6344B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78E7A4D-8A38-49E4-862C-BE4C5DCD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2417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F4E5B72B-4999-4713-852D-D0114822C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4E1668D5-F30C-45B0-A52B-A149544E1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4A328D6-B31B-45F5-AF6F-1354DF11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E3AFC7C-637B-48EC-A94A-7FB79718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B769BBE-59E9-4FD3-B3D2-691DADD5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04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0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23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21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21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68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2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10015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1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03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4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47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98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1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35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02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76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4213" y="1773238"/>
            <a:ext cx="3810000" cy="48958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773238"/>
            <a:ext cx="3810000" cy="48958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57868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34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3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0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3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13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303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717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0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7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5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506237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42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73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89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63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58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48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037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99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77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5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081626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92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03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18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45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99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83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63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39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68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0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910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506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272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89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521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77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404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01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211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37C7F9D-0C65-44BE-BA6F-9402F179B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D961A8A5-1760-4676-927F-CAB841333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3812B90-4C86-4A3B-8C99-0BFC6CE1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6878F62-8BCB-4D87-B31B-9F104E2F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7886D4F-B69C-46CE-88FD-7A1B152B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44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148BE8F-3DC4-4666-A8B8-EB0F0F07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B411CD2-097D-4793-A9F4-933F39744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98BD82B-0AAD-4570-9E43-7A6F844BF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3A784D8-6718-487A-B215-8390CABA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DAAD1C9-4C00-4103-B103-4961CA12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3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43674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208C113-293B-4649-A3D7-726CEB1C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CFB506A-688C-48BA-A049-E3268AF42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8FE9453-59A3-4482-989A-6CC8004A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6952D9F-2ACC-4C7A-995F-845760AF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D5F53C0-705F-410B-83B3-B7D07312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55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216F2BC-1D78-495D-AF94-566EFA9B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E7FD937-11AB-4E06-AE04-D55BA2543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4F88977-9A00-465A-97F7-C916D801F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69C431A-1F20-4318-8D5F-D7C0C8E7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DC00CB8-35E6-4B58-8397-90BC22D1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F7D1D35-F3C6-4355-9170-3C6067E1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37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249F086-0CAB-49D7-A85A-466A55313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10A8525-488D-4957-ADF4-FEEF1B2CA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8EC1ED60-FA73-42B5-BBDD-711249073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8B2C80DD-A99F-4983-B749-20EAEBFC3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C98F0C6F-88E6-4355-9DDC-C960264B5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B4C48431-FBCA-4286-88F6-3287B296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C785B382-5DA1-4463-BC58-1E66BDB7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852D6FB0-B65E-4763-AB32-1A2CC0FC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992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FBDCE41-519E-4B22-9743-49E17F17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0F9D428-B687-42D2-A777-BAE3BA62F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6B82B92-F309-4A76-828D-9315ADFC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5CD0D7A-6FC5-4BD4-9AF9-A440946E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19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AD8B21E-D925-4DFA-976A-CA9529E4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E21B9483-0E5E-4BB3-83CD-C1F90E58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E2A07ACC-53BB-454A-920F-E01B8A57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895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3CA3CE2-E3AD-4B77-A0C9-38AC26A7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3DB09FF-ADBA-46A0-80E1-4536FB5E1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1F1987B-5F61-4A32-AA1C-4C68DDBB1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D746BDD-AA77-48A3-84FC-6320BC5E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F1E6EBD-82B1-4757-B9BB-21182811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68C730C-32AE-4B53-BF4A-7A2E0670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752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BBE71E1-3266-4DC7-9453-BF17F5D2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2D6681A9-0AC2-4751-A85F-4947DB63E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FFA5C29-C2E4-405C-AE3C-52D539B3E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BF20B4B-E692-457C-BEF3-1E6E1451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65DE0D7-A55E-435E-BDE9-698F7CCA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13CCBDE-20CD-4932-A02A-86BB6EF6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927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53EC8B9-47DB-49B2-815C-4001D3767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46D512F6-CB0A-4393-AF4B-4585C224D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B8FD2D8-06DC-446D-B63E-3A31E39F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35A098A-1A0D-431D-9FDF-717F38912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E75F699-1AF3-4B4C-B4C7-4D9C8EC7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43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00B8EA00-2B19-422B-9F3E-0774A4C9F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B75A5FC-537E-4A3B-88FB-15C2D259E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FC88350-64E4-42FE-90FD-31F994C3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2B661B7-0186-4999-BDEA-93F1603F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79F0156-0E6F-4D0B-B707-77DEC365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880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D5A923-25FC-430F-AC10-75CA55574DC2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6E1D8-B32B-473C-B885-8AF9A45E7E4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9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638759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E7310D-4996-4B9D-8D21-DD076085D345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5A924-B5C2-48DB-A54F-BF2A62D4067B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009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18E7D2-3769-4171-95C9-1F5A4CF5C996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74F95-A63F-464F-8604-9B8E7321F6D1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6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77A821-E831-44D8-9D87-BE3268D89AF1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BA592-A36D-487C-86F1-15BD055E0F4B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067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CBFCF2-538C-488C-BE37-A07C71BBFB8A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FB272-BA80-4DA6-9A1E-5D365314364A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553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5D471-AFAC-4557-9C41-EE0873ECA031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8D40A-E1F8-4BDF-A82A-60C4CCDF94C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141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C17BFD-B3B1-4B2E-BAD5-7556F3C5B40D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B1A9A-736B-46C1-A859-6379EF5E6BD8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324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70614F-E285-4E8C-9B3E-62C426224AE2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1779DF-EB57-49BB-B2EF-60C2D6C82DEE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03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FCA6A2-8A3B-4CD1-8DC0-CE096BE5BB91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484C85-4328-432D-AF19-661F647BF4F6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441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58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2184-72D4-4EC9-A8B4-D047DFC469C0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12/01/2021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6C0F-76A1-4A71-BEA9-5EC267CAF325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1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7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773238"/>
            <a:ext cx="77724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Master text styles</a:t>
            </a:r>
          </a:p>
          <a:p>
            <a:pPr lvl="1"/>
            <a:r>
              <a:rPr lang="en-GB" altLang="it-IT"/>
              <a:t>Second level</a:t>
            </a:r>
          </a:p>
          <a:p>
            <a:pPr lvl="2"/>
            <a:r>
              <a:rPr lang="en-GB" altLang="it-IT"/>
              <a:t>Third level</a:t>
            </a:r>
          </a:p>
          <a:p>
            <a:pPr lvl="3"/>
            <a:r>
              <a:rPr lang="en-GB" altLang="it-IT"/>
              <a:t>Fourth level</a:t>
            </a:r>
          </a:p>
          <a:p>
            <a:pPr lvl="4"/>
            <a:r>
              <a:rPr lang="en-GB" alt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8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6" y="3894669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1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6" y="6172205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A2184-72D4-4EC9-A8B4-D047DFC469C0}" type="datetimeFigureOut">
              <a:rPr lang="it-IT" u="sng" smtClean="0">
                <a:solidFill>
                  <a:srgbClr val="146194">
                    <a:lumMod val="50000"/>
                  </a:srgbClr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12/01/2021</a:t>
            </a:fld>
            <a:endParaRPr lang="it-IT" u="sng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2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u="sng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7" y="5578480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36C0F-76A1-4A71-BEA9-5EC267CAF325}" type="slidenum">
              <a:rPr lang="it-IT" u="sng" smtClean="0">
                <a:solidFill>
                  <a:srgbClr val="146194">
                    <a:lumMod val="50000"/>
                  </a:srgbClr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u="sng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234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  <p:sldLayoutId id="2147484108" r:id="rId15"/>
    <p:sldLayoutId id="2147484109" r:id="rId16"/>
    <p:sldLayoutId id="2147484110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1B89-43B2-429A-9942-703D0FFA8E1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B4D19-1FDD-47F8-B37D-4354BA38B81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3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  <a:cs typeface="Arial" panose="020B0604020202020204" pitchFamily="34" charset="0"/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  <a:cs typeface="Arial" panose="020B0604020202020204" pitchFamily="34" charset="0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6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EC009-8BA7-4015-A94A-13A2B0D99F3E}" type="datetimeFigureOut">
              <a:rPr lang="it-IT" kern="0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12/01/2021</a:t>
            </a:fld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3A2FD31-27B5-4FBA-9234-16FCE76F2BDD}" type="slidenum">
              <a:rPr lang="it-IT" kern="0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417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02BF7B8D-F35B-4C68-8936-5C461D77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4E28A7B-356D-4A5D-84CA-258617801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71DB472-A259-47F5-A5BC-CD2A35A29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EC009-8BA7-4015-A94A-13A2B0D99F3E}" type="datetimeFigureOut">
              <a:rPr lang="it-IT" kern="0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12/01/2021</a:t>
            </a:fld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4CBA268-1056-4FA1-A057-9EF0A9BC6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4CF937F-BD35-45DC-ACA7-CEA7A1904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3A2FD31-27B5-4FBA-9234-16FCE76F2BDD}" type="slidenum">
              <a:rPr lang="it-IT" kern="0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23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EC009-8BA7-4015-A94A-13A2B0D99F3E}" type="datetimeFigureOut">
              <a:rPr lang="it-IT" kern="0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12/01/2021</a:t>
            </a:fld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3A2FD31-27B5-4FBA-9234-16FCE76F2BDD}" type="slidenum">
              <a:rPr lang="it-IT" kern="0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kern="0">
              <a:solidFill>
                <a:prstClr val="black">
                  <a:tint val="75000"/>
                </a:prstClr>
              </a:solidFill>
              <a:latin typeface="Arial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58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93DCD-B344-44C8-BD3F-6DA3D775BE5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4721A-1245-46ED-BC99-58A94FCD12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0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0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7B18ABD5-38A9-4C8F-BD6D-E52F1FD7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67EFE7A-6062-41C1-9955-5AC8A06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9EF5C94-59E1-4F0F-9382-C369293C0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248F1-F03D-4A8D-9356-3B343F1AA8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0B9533C-C5EA-4F5B-A97A-D042DA356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E1A4245-8A74-4C5F-B881-72FE41117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9BFE-BF5C-4855-AC0D-5AA9B64F525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2ADF5-1B1C-4FBD-8A5B-1A9AD273B7E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0BFE-FC67-4E26-B87C-DE12D7C0DD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3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1D586-7F02-4A11-B36E-6B78A66B4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FFDF2-5461-43E6-ACC3-72B3C3AC71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1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94B04-E6AF-44C7-9613-F8BCA0035A3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139E6-41D9-47F3-B3C4-519BB727FE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2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9CC66-DCB8-4008-AE7B-E4F588B7FD93}" type="datetimeFigureOut">
              <a:rPr lang="it-IT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897C9-CB09-43E7-B4B3-1ABEC90A2818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14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8487C-EA2F-4160-94BB-E89478293E6C}" type="datetimeFigureOut">
              <a:rPr lang="it-IT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D4DFB-1C04-4820-B86E-18D01556E5A8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9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DA99D-5003-4CB0-B6BA-29656C9A1341}" type="datetimeFigureOut">
              <a:rPr lang="it-IT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97501-E8B7-4AD4-9005-DDBB8D5530A6}" type="slidenum">
              <a:rPr lang="it-IT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AC234F8C-166B-4B46-8C26-717CD9BC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833EB9F0-833F-4220-8EB8-E7E4F4D6C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9B84C18-D7A6-4220-A701-9FC7B7705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F77BD-736C-412F-A0EF-6668B333A5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A5DA359-EB53-482A-B6BE-9D0207666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855FCEF-0259-4560-90E9-8ACB8AA78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B535F-2D15-43A4-8655-1604661B190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5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2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A2184-72D4-4EC9-A8B4-D047DFC469C0}" type="datetimeFigureOut">
              <a:rPr lang="it-IT" u="sng" smtClean="0">
                <a:solidFill>
                  <a:srgbClr val="146194">
                    <a:lumMod val="50000"/>
                  </a:srgbClr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12/01/2021</a:t>
            </a:fld>
            <a:endParaRPr lang="it-IT" u="sng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u="sng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36C0F-76A1-4A71-BEA9-5EC267CAF325}" type="slidenum">
              <a:rPr lang="it-IT" u="sng" smtClean="0">
                <a:solidFill>
                  <a:srgbClr val="146194">
                    <a:lumMod val="50000"/>
                  </a:srgbClr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u="sng">
              <a:solidFill>
                <a:srgbClr val="146194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081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hyperlink" Target="https://www.ncbi.nlm.nih.gov/pmc/articles/PMC2361697/" TargetMode="External"/><Relationship Id="rId4" Type="http://schemas.openxmlformats.org/officeDocument/2006/relationships/hyperlink" Target="https://www.ncbi.nlm.nih.gov/pubmed/?term=de%20Boer%20AG%5bAuthor%5d&amp;cauthor=true&amp;cauthor_uid=1834983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ascopubs.org/author/Niu,+Chongya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23.jpe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33" t="8219" b="8219"/>
          <a:stretch>
            <a:fillRect/>
          </a:stretch>
        </p:blipFill>
        <p:spPr>
          <a:xfrm>
            <a:off x="1947" y="753992"/>
            <a:ext cx="9144000" cy="51435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5591" y="2960948"/>
            <a:ext cx="6624228" cy="3757616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713981" y="2996952"/>
            <a:ext cx="558062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b="1" spc="18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 19 DICEMBRE 2019</a:t>
            </a:r>
          </a:p>
          <a:p>
            <a:pPr algn="ctr">
              <a:lnSpc>
                <a:spcPts val="1365"/>
              </a:lnSpc>
            </a:pPr>
            <a:r>
              <a:rPr lang="en-US" sz="1050" b="1" spc="105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DEL CENACOLO - COMPLESSO VALDINA - CAMERA DEI DEPUTATI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5591" y="3465004"/>
            <a:ext cx="6228692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2000" b="1" spc="-44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"Return to Work" </a:t>
            </a:r>
          </a:p>
          <a:p>
            <a:pPr algn="ctr">
              <a:lnSpc>
                <a:spcPts val="2880"/>
              </a:lnSpc>
            </a:pP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Dall'idoneità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parziale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al </a:t>
            </a: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reinserimento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lavorativo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integrato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del </a:t>
            </a: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paziente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oncologico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 non : </a:t>
            </a:r>
          </a:p>
          <a:p>
            <a:pPr algn="ctr">
              <a:lnSpc>
                <a:spcPts val="2880"/>
              </a:lnSpc>
            </a:pP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il </a:t>
            </a: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progetto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"Return to Work “ </a:t>
            </a:r>
          </a:p>
          <a:p>
            <a:pPr algn="ctr">
              <a:lnSpc>
                <a:spcPts val="2880"/>
              </a:lnSpc>
            </a:pPr>
            <a:r>
              <a:rPr lang="en-US" sz="2000" b="1" spc="-24" dirty="0" err="1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dell'Associazione</a:t>
            </a:r>
            <a:r>
              <a:rPr lang="en-US" sz="2000" b="1" spc="-24" dirty="0">
                <a:solidFill>
                  <a:srgbClr val="1F497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Onconauti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/>
          <a:srcRect t="21051" b="20181"/>
          <a:stretch>
            <a:fillRect/>
          </a:stretch>
        </p:blipFill>
        <p:spPr>
          <a:xfrm>
            <a:off x="7560332" y="753992"/>
            <a:ext cx="1583668" cy="65845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-5591" y="5805264"/>
            <a:ext cx="6624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Stefano Giordani</a:t>
            </a:r>
          </a:p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Oncologia Territoriale AUSL Bologna </a:t>
            </a:r>
          </a:p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Direttore Scientifico Associazione Onconauti</a:t>
            </a:r>
          </a:p>
        </p:txBody>
      </p:sp>
    </p:spTree>
    <p:extLst>
      <p:ext uri="{BB962C8B-B14F-4D97-AF65-F5344CB8AC3E}">
        <p14:creationId xmlns:p14="http://schemas.microsoft.com/office/powerpoint/2010/main" val="945383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it-IT" sz="2800" b="1" cap="small" dirty="0">
                <a:solidFill>
                  <a:schemeClr val="bg1"/>
                </a:solidFill>
              </a:rPr>
              <a:t>report </a:t>
            </a:r>
            <a:r>
              <a:rPr lang="it-IT" sz="2800" b="1" cap="small" dirty="0" err="1">
                <a:solidFill>
                  <a:schemeClr val="bg1"/>
                </a:solidFill>
              </a:rPr>
              <a:t>rehabilitation</a:t>
            </a:r>
            <a:r>
              <a:rPr lang="it-IT" sz="2800" b="1" cap="small" dirty="0">
                <a:solidFill>
                  <a:schemeClr val="bg1"/>
                </a:solidFill>
              </a:rPr>
              <a:t> and </a:t>
            </a:r>
            <a:r>
              <a:rPr lang="it-IT" sz="2800" b="1" cap="small" dirty="0" err="1">
                <a:solidFill>
                  <a:schemeClr val="bg1"/>
                </a:solidFill>
              </a:rPr>
              <a:t>return</a:t>
            </a:r>
            <a:r>
              <a:rPr lang="it-IT" sz="2800" b="1" cap="small" dirty="0">
                <a:solidFill>
                  <a:schemeClr val="bg1"/>
                </a:solidFill>
              </a:rPr>
              <a:t> to work </a:t>
            </a:r>
            <a:r>
              <a:rPr lang="it-IT" sz="2800" b="1" cap="small" dirty="0" err="1">
                <a:solidFill>
                  <a:schemeClr val="bg1"/>
                </a:solidFill>
              </a:rPr>
              <a:t>after</a:t>
            </a:r>
            <a:r>
              <a:rPr lang="it-IT" sz="2800" b="1" cap="small" dirty="0">
                <a:solidFill>
                  <a:schemeClr val="bg1"/>
                </a:solidFill>
              </a:rPr>
              <a:t> </a:t>
            </a:r>
            <a:r>
              <a:rPr lang="it-IT" sz="2800" b="1" cap="small" dirty="0" err="1">
                <a:solidFill>
                  <a:schemeClr val="bg1"/>
                </a:solidFill>
              </a:rPr>
              <a:t>cancer</a:t>
            </a:r>
            <a:r>
              <a:rPr lang="it-IT" sz="2800" b="1" cap="small" dirty="0">
                <a:solidFill>
                  <a:schemeClr val="bg1"/>
                </a:solidFill>
              </a:rPr>
              <a:t>: a </a:t>
            </a:r>
            <a:r>
              <a:rPr lang="it-IT" sz="2800" b="1" cap="small" dirty="0" err="1">
                <a:solidFill>
                  <a:schemeClr val="bg1"/>
                </a:solidFill>
              </a:rPr>
              <a:t>systematic</a:t>
            </a:r>
            <a:r>
              <a:rPr lang="it-IT" sz="2800" b="1" cap="small" dirty="0">
                <a:solidFill>
                  <a:schemeClr val="bg1"/>
                </a:solidFill>
              </a:rPr>
              <a:t> </a:t>
            </a:r>
            <a:r>
              <a:rPr lang="it-IT" sz="2800" b="1" cap="small" dirty="0" err="1">
                <a:solidFill>
                  <a:schemeClr val="bg1"/>
                </a:solidFill>
              </a:rPr>
              <a:t>review</a:t>
            </a:r>
            <a:r>
              <a:rPr lang="it-IT" sz="2800" b="1" cap="small" dirty="0">
                <a:solidFill>
                  <a:schemeClr val="bg1"/>
                </a:solidFill>
              </a:rPr>
              <a:t> of the </a:t>
            </a:r>
            <a:r>
              <a:rPr lang="it-IT" sz="2800" b="1" cap="small" dirty="0" err="1">
                <a:solidFill>
                  <a:schemeClr val="bg1"/>
                </a:solidFill>
              </a:rPr>
              <a:t>literature</a:t>
            </a:r>
            <a:r>
              <a:rPr lang="it-IT" sz="2800" b="1" cap="small" dirty="0">
                <a:solidFill>
                  <a:schemeClr val="bg1"/>
                </a:solidFill>
              </a:rPr>
              <a:t>, </a:t>
            </a:r>
            <a:br>
              <a:rPr lang="it-IT" sz="2800" b="1" cap="small" dirty="0">
                <a:solidFill>
                  <a:schemeClr val="bg1"/>
                </a:solidFill>
              </a:rPr>
            </a:br>
            <a:r>
              <a:rPr lang="it-IT" sz="2800" b="1" cap="small" dirty="0" err="1">
                <a:solidFill>
                  <a:schemeClr val="bg1"/>
                </a:solidFill>
              </a:rPr>
              <a:t>feb</a:t>
            </a:r>
            <a:r>
              <a:rPr lang="it-IT" sz="2800" b="1" cap="small" dirty="0">
                <a:solidFill>
                  <a:schemeClr val="bg1"/>
                </a:solidFill>
              </a:rPr>
              <a:t> 2017</a:t>
            </a:r>
            <a:endParaRPr lang="en-GB" sz="2800" b="1" cap="small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527172" cy="4525963"/>
          </a:xfrm>
        </p:spPr>
        <p:txBody>
          <a:bodyPr>
            <a:normAutofit/>
          </a:bodyPr>
          <a:lstStyle/>
          <a:p>
            <a:r>
              <a:rPr lang="it-IT" dirty="0">
                <a:latin typeface="Arial Rounded MT Bold" panose="020F0704030504030204" pitchFamily="34" charset="0"/>
              </a:rPr>
              <a:t>Implicazioni sullo stato di salute a seguito della diagnosi e della terapia per una neoplasia</a:t>
            </a:r>
          </a:p>
          <a:p>
            <a:r>
              <a:rPr lang="it-IT" dirty="0">
                <a:latin typeface="Arial Rounded MT Bold" panose="020F0704030504030204" pitchFamily="34" charset="0"/>
              </a:rPr>
              <a:t>Compromissione della sfera fisica e mentale/cognitiva</a:t>
            </a:r>
          </a:p>
          <a:p>
            <a:r>
              <a:rPr lang="it-IT" dirty="0">
                <a:latin typeface="Arial Rounded MT Bold" panose="020F0704030504030204" pitchFamily="34" charset="0"/>
              </a:rPr>
              <a:t>Crisi nelle Relazioni </a:t>
            </a:r>
          </a:p>
          <a:p>
            <a:r>
              <a:rPr lang="it-IT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Riduzione complessiva della capacità lavorativa che può prolungarsi anche anni dopo la diagnosi e il trattamento </a:t>
            </a:r>
            <a:r>
              <a:rPr lang="it-IT" dirty="0">
                <a:latin typeface="Arial Rounded MT Bold" panose="020F0704030504030204" pitchFamily="34" charset="0"/>
              </a:rPr>
              <a:t>(facile esaurimento fisico, difficoltà di concentrazione</a:t>
            </a:r>
            <a:r>
              <a:rPr lang="it-IT" dirty="0"/>
              <a:t>)</a:t>
            </a:r>
          </a:p>
        </p:txBody>
      </p:sp>
      <p:pic>
        <p:nvPicPr>
          <p:cNvPr id="5" name="Segnaposto contenuto 4" descr="img Rehabilitation_return_to_work_after_cancer.pd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 b="10404"/>
          <a:stretch>
            <a:fillRect/>
          </a:stretch>
        </p:blipFill>
        <p:spPr>
          <a:xfrm>
            <a:off x="5984372" y="1450397"/>
            <a:ext cx="2836100" cy="3178350"/>
          </a:xfrm>
        </p:spPr>
      </p:pic>
      <p:sp>
        <p:nvSpPr>
          <p:cNvPr id="6" name="Rettangolo 5"/>
          <p:cNvSpPr/>
          <p:nvPr/>
        </p:nvSpPr>
        <p:spPr>
          <a:xfrm>
            <a:off x="6156176" y="4653136"/>
            <a:ext cx="2707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EU OSHA Project: </a:t>
            </a:r>
            <a:r>
              <a:rPr lang="it-IT" dirty="0" err="1">
                <a:solidFill>
                  <a:prstClr val="black"/>
                </a:solidFill>
              </a:rPr>
              <a:t>Rehabilitation</a:t>
            </a:r>
            <a:r>
              <a:rPr lang="it-IT" dirty="0">
                <a:solidFill>
                  <a:prstClr val="black"/>
                </a:solidFill>
              </a:rPr>
              <a:t> and </a:t>
            </a:r>
            <a:r>
              <a:rPr lang="it-IT" dirty="0" err="1">
                <a:solidFill>
                  <a:prstClr val="black"/>
                </a:solidFill>
              </a:rPr>
              <a:t>return</a:t>
            </a:r>
            <a:r>
              <a:rPr lang="it-IT" dirty="0">
                <a:solidFill>
                  <a:prstClr val="black"/>
                </a:solidFill>
              </a:rPr>
              <a:t> to work </a:t>
            </a:r>
            <a:r>
              <a:rPr lang="it-IT" dirty="0" err="1">
                <a:solidFill>
                  <a:prstClr val="black"/>
                </a:solidFill>
              </a:rPr>
              <a:t>after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cancer</a:t>
            </a:r>
            <a:r>
              <a:rPr lang="it-IT" dirty="0">
                <a:solidFill>
                  <a:prstClr val="black"/>
                </a:solidFill>
              </a:rPr>
              <a:t> — </a:t>
            </a:r>
            <a:r>
              <a:rPr lang="it-IT" dirty="0" err="1">
                <a:solidFill>
                  <a:prstClr val="black"/>
                </a:solidFill>
              </a:rPr>
              <a:t>instruments</a:t>
            </a:r>
            <a:r>
              <a:rPr lang="it-IT" dirty="0">
                <a:solidFill>
                  <a:prstClr val="black"/>
                </a:solidFill>
              </a:rPr>
              <a:t> and </a:t>
            </a:r>
            <a:r>
              <a:rPr lang="it-IT" dirty="0" err="1">
                <a:solidFill>
                  <a:prstClr val="black"/>
                </a:solidFill>
              </a:rPr>
              <a:t>practices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6350" y="6036959"/>
            <a:ext cx="1200353" cy="8210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5949280"/>
            <a:ext cx="1422473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3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olo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430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cs typeface="Times New Roman" pitchFamily="18" charset="0"/>
              </a:rPr>
              <a:t>WORK ABILITY AND RETURN TO WORK IN CANCER PATIENTS FOR THE THREE TREATMENT COMBINATIONS: (N=195)</a:t>
            </a:r>
            <a:endParaRPr lang="it-IT" altLang="it-IT" sz="2000" b="1" dirty="0">
              <a:solidFill>
                <a:schemeClr val="bg1"/>
              </a:solidFill>
              <a:latin typeface="Verdana" panose="020B0604030504040204" pitchFamily="34" charset="0"/>
              <a:cs typeface="Times New Roman" pitchFamily="18" charset="0"/>
            </a:endParaRPr>
          </a:p>
        </p:txBody>
      </p:sp>
      <p:pic>
        <p:nvPicPr>
          <p:cNvPr id="24579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23528" y="2060848"/>
            <a:ext cx="5759450" cy="4319588"/>
          </a:xfrm>
        </p:spPr>
      </p:pic>
      <p:sp>
        <p:nvSpPr>
          <p:cNvPr id="24580" name="Rettangolo 8"/>
          <p:cNvSpPr>
            <a:spLocks noChangeArrowheads="1"/>
          </p:cNvSpPr>
          <p:nvPr/>
        </p:nvSpPr>
        <p:spPr bwMode="auto">
          <a:xfrm>
            <a:off x="5148263" y="5876925"/>
            <a:ext cx="38163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it-IT" sz="1400" b="1" dirty="0">
                <a:solidFill>
                  <a:srgbClr val="FFFFFF"/>
                </a:solidFill>
                <a:latin typeface="Verdana" pitchFamily="34" charset="0"/>
                <a:hlinkClick r:id="rId4"/>
              </a:rPr>
              <a:t>A G E M de Boer</a:t>
            </a:r>
            <a:r>
              <a:rPr lang="pt-BR" altLang="it-IT" sz="1400" b="1" dirty="0">
                <a:solidFill>
                  <a:srgbClr val="FFFFFF"/>
                </a:solidFill>
                <a:latin typeface="Verdana" pitchFamily="34" charset="0"/>
              </a:rPr>
              <a:t>,</a:t>
            </a:r>
          </a:p>
          <a:p>
            <a:r>
              <a:rPr lang="en-US" altLang="it-IT" sz="1400" b="1" dirty="0">
                <a:solidFill>
                  <a:srgbClr val="FFFFFF"/>
                </a:solidFill>
                <a:latin typeface="Verdana" pitchFamily="34" charset="0"/>
                <a:hlinkClick r:id="rId5"/>
              </a:rPr>
              <a:t>Br J Cancer. 2008 Apr 22; 98(8): 1342–1347. </a:t>
            </a:r>
            <a:endParaRPr lang="en-US" altLang="it-IT" sz="1400" b="1" dirty="0">
              <a:solidFill>
                <a:srgbClr val="FFFFFF"/>
              </a:solidFill>
              <a:latin typeface="Verdana" pitchFamily="34" charset="0"/>
            </a:endParaRPr>
          </a:p>
          <a:p>
            <a:r>
              <a:rPr lang="en-US" altLang="it-IT" sz="1400" b="1" dirty="0">
                <a:solidFill>
                  <a:srgbClr val="FFFFFF"/>
                </a:solidFill>
                <a:latin typeface="Verdana" pitchFamily="34" charset="0"/>
              </a:rPr>
              <a:t>Published online 2008 Mar 18</a:t>
            </a:r>
          </a:p>
        </p:txBody>
      </p:sp>
      <p:sp>
        <p:nvSpPr>
          <p:cNvPr id="24581" name="Rettangolo 9"/>
          <p:cNvSpPr>
            <a:spLocks noChangeArrowheads="1"/>
          </p:cNvSpPr>
          <p:nvPr/>
        </p:nvSpPr>
        <p:spPr bwMode="auto">
          <a:xfrm>
            <a:off x="4860032" y="4149080"/>
            <a:ext cx="403225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it-IT" sz="1400" b="1" dirty="0">
                <a:solidFill>
                  <a:srgbClr val="FFFFFF"/>
                </a:solidFill>
                <a:latin typeface="Verdana" pitchFamily="34" charset="0"/>
              </a:rPr>
              <a:t>Range 0–10; 10 indicating best work </a:t>
            </a:r>
            <a:r>
              <a:rPr lang="en-US" altLang="it-IT" sz="1400" b="1" dirty="0">
                <a:solidFill>
                  <a:prstClr val="black"/>
                </a:solidFill>
                <a:latin typeface="Verdana" pitchFamily="34" charset="0"/>
              </a:rPr>
              <a:t>ability ever.</a:t>
            </a:r>
          </a:p>
          <a:p>
            <a:r>
              <a:rPr lang="en-US" altLang="it-IT" sz="1400" b="1" baseline="30000" dirty="0" err="1">
                <a:solidFill>
                  <a:prstClr val="black"/>
                </a:solidFill>
                <a:latin typeface="Verdana" pitchFamily="34" charset="0"/>
              </a:rPr>
              <a:t>b</a:t>
            </a:r>
            <a:r>
              <a:rPr lang="en-US" altLang="it-IT" sz="1400" b="1" dirty="0" err="1">
                <a:solidFill>
                  <a:prstClr val="black"/>
                </a:solidFill>
                <a:latin typeface="Verdana" pitchFamily="34" charset="0"/>
              </a:rPr>
              <a:t>Work</a:t>
            </a:r>
            <a:r>
              <a:rPr lang="en-US" altLang="it-IT" sz="1400" b="1" dirty="0">
                <a:solidFill>
                  <a:prstClr val="black"/>
                </a:solidFill>
                <a:latin typeface="Verdana" pitchFamily="34" charset="0"/>
              </a:rPr>
              <a:t> ability score change over time: P&lt;0.01.</a:t>
            </a:r>
          </a:p>
          <a:p>
            <a:r>
              <a:rPr lang="en-US" altLang="it-IT" sz="1400" b="1" baseline="30000" dirty="0" err="1">
                <a:solidFill>
                  <a:prstClr val="black"/>
                </a:solidFill>
                <a:latin typeface="Verdana" pitchFamily="34" charset="0"/>
              </a:rPr>
              <a:t>c</a:t>
            </a:r>
            <a:r>
              <a:rPr lang="en-US" altLang="it-IT" sz="1400" b="1" dirty="0" err="1">
                <a:solidFill>
                  <a:prstClr val="black"/>
                </a:solidFill>
                <a:latin typeface="Verdana" pitchFamily="34" charset="0"/>
              </a:rPr>
              <a:t>Difference</a:t>
            </a:r>
            <a:r>
              <a:rPr lang="en-US" altLang="it-IT" sz="1400" b="1" dirty="0">
                <a:solidFill>
                  <a:prstClr val="black"/>
                </a:solidFill>
                <a:latin typeface="Verdana" pitchFamily="34" charset="0"/>
              </a:rPr>
              <a:t> between </a:t>
            </a:r>
            <a:r>
              <a:rPr lang="en-US" altLang="it-IT" sz="1400" b="1" dirty="0">
                <a:solidFill>
                  <a:srgbClr val="FFFFFF"/>
                </a:solidFill>
                <a:latin typeface="Verdana" pitchFamily="34" charset="0"/>
              </a:rPr>
              <a:t>groups: P&lt;0.01.</a:t>
            </a:r>
          </a:p>
        </p:txBody>
      </p:sp>
      <p:pic>
        <p:nvPicPr>
          <p:cNvPr id="24582" name="Immagin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28"/>
            <a:ext cx="2724999" cy="33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6296" y="1"/>
            <a:ext cx="1081655" cy="76470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198044" y="544893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AdvGillSan-B"/>
              </a:rPr>
              <a:t>British Journal of Cancer (2008) 98, </a:t>
            </a:r>
            <a:r>
              <a:rPr lang="en-US" sz="800" dirty="0">
                <a:solidFill>
                  <a:prstClr val="black"/>
                </a:solidFill>
                <a:latin typeface="AdvGillSan-L"/>
              </a:rPr>
              <a:t>1342 – 1347</a:t>
            </a:r>
          </a:p>
          <a:p>
            <a:r>
              <a:rPr lang="en-US" sz="800" dirty="0">
                <a:solidFill>
                  <a:prstClr val="black"/>
                </a:solidFill>
                <a:latin typeface="AdvTA42"/>
              </a:rPr>
              <a:t>&amp; </a:t>
            </a:r>
            <a:r>
              <a:rPr lang="en-US" sz="800" dirty="0">
                <a:solidFill>
                  <a:prstClr val="black"/>
                </a:solidFill>
                <a:latin typeface="AdvGillSan-L"/>
              </a:rPr>
              <a:t>2008 Cancer Research UK All rights reserved 0007 – 0920/08 $30.00</a:t>
            </a:r>
          </a:p>
          <a:p>
            <a:r>
              <a:rPr lang="it-IT" sz="800" dirty="0">
                <a:solidFill>
                  <a:prstClr val="black"/>
                </a:solidFill>
                <a:latin typeface="AdvGillSan-B"/>
              </a:rPr>
              <a:t>www.bjcancer.com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 rot="19791130">
            <a:off x="7226664" y="1985176"/>
            <a:ext cx="195694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STUDIO OLANDESE</a:t>
            </a:r>
          </a:p>
        </p:txBody>
      </p:sp>
    </p:spTree>
    <p:extLst>
      <p:ext uri="{BB962C8B-B14F-4D97-AF65-F5344CB8AC3E}">
        <p14:creationId xmlns:p14="http://schemas.microsoft.com/office/powerpoint/2010/main" val="3616168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14348" y="1000108"/>
            <a:ext cx="7602068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prstClr val="white"/>
                </a:solidFill>
              </a:rPr>
              <a:t>LO STUDIO NOR-YACS SULLA CAPACITA’ LAVORATIVA DI 1198 LUNGOSOPRAVVIVENTI ONCOLOGICI DI GIOVANE ETA’ (18-39 aa)</a:t>
            </a:r>
          </a:p>
        </p:txBody>
      </p:sp>
      <p:sp>
        <p:nvSpPr>
          <p:cNvPr id="5" name="Rettangolo 4"/>
          <p:cNvSpPr/>
          <p:nvPr/>
        </p:nvSpPr>
        <p:spPr>
          <a:xfrm>
            <a:off x="714348" y="2254040"/>
            <a:ext cx="71911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b="1" dirty="0">
                <a:solidFill>
                  <a:prstClr val="black"/>
                </a:solidFill>
              </a:rPr>
              <a:t>-  Tumori:  Melanoma, Colon-retto, mammella st I-III, LNH, leucemie (diagnosi tra il 1985-2009)</a:t>
            </a:r>
          </a:p>
          <a:p>
            <a:r>
              <a:rPr lang="it-IT" sz="2100" b="1" dirty="0">
                <a:solidFill>
                  <a:prstClr val="black"/>
                </a:solidFill>
              </a:rPr>
              <a:t>		</a:t>
            </a:r>
          </a:p>
          <a:p>
            <a:pPr marL="342900" indent="-342900">
              <a:buFontTx/>
              <a:buChar char="-"/>
            </a:pPr>
            <a:r>
              <a:rPr lang="it-IT" sz="2100" dirty="0">
                <a:solidFill>
                  <a:prstClr val="black"/>
                </a:solidFill>
              </a:rPr>
              <a:t>I </a:t>
            </a:r>
            <a:r>
              <a:rPr lang="it-IT" sz="2100" dirty="0" err="1">
                <a:solidFill>
                  <a:prstClr val="black"/>
                </a:solidFill>
              </a:rPr>
              <a:t>lungosopravviventi</a:t>
            </a:r>
            <a:r>
              <a:rPr lang="it-IT" sz="2100" dirty="0">
                <a:solidFill>
                  <a:prstClr val="black"/>
                </a:solidFill>
              </a:rPr>
              <a:t> più fragili (In prevalenza donne) sono a maggior rischio disabilità, esclusione sociale e povertà (</a:t>
            </a:r>
            <a:r>
              <a:rPr lang="it-IT" sz="2100" b="1" dirty="0">
                <a:solidFill>
                  <a:prstClr val="black"/>
                </a:solidFill>
              </a:rPr>
              <a:t>39%</a:t>
            </a:r>
            <a:r>
              <a:rPr lang="it-IT" sz="2100" dirty="0">
                <a:solidFill>
                  <a:prstClr val="black"/>
                </a:solidFill>
              </a:rPr>
              <a:t>)</a:t>
            </a:r>
          </a:p>
          <a:p>
            <a:endParaRPr lang="it-IT" sz="21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100" dirty="0">
                <a:solidFill>
                  <a:prstClr val="black"/>
                </a:solidFill>
              </a:rPr>
              <a:t>Gli effetti collaterali tardivi dei trattamenti sono un RISCHIO AGGIUNTIVO di salute, e possono creare DISABILITA’</a:t>
            </a:r>
          </a:p>
          <a:p>
            <a:endParaRPr lang="it-IT" sz="21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100" dirty="0">
                <a:solidFill>
                  <a:prstClr val="black"/>
                </a:solidFill>
              </a:rPr>
              <a:t>Servono AZIONI CONCRETE di riabilitazione, reinserimento facilitato e rimozioni delle barriere culturali e sociali</a:t>
            </a:r>
          </a:p>
          <a:p>
            <a:endParaRPr lang="it-IT" sz="2100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310754" cy="9266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115740" y="6154851"/>
            <a:ext cx="5670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prstClr val="black"/>
                </a:solidFill>
              </a:rPr>
              <a:t>Dahl</a:t>
            </a:r>
            <a:r>
              <a:rPr lang="it-IT" sz="1600" dirty="0">
                <a:solidFill>
                  <a:prstClr val="black"/>
                </a:solidFill>
              </a:rPr>
              <a:t> AA et al: </a:t>
            </a:r>
            <a:r>
              <a:rPr lang="it-IT" sz="1600" dirty="0" err="1">
                <a:solidFill>
                  <a:prstClr val="black"/>
                </a:solidFill>
              </a:rPr>
              <a:t>Employements</a:t>
            </a:r>
            <a:r>
              <a:rPr lang="it-IT" sz="1600" dirty="0">
                <a:solidFill>
                  <a:prstClr val="black"/>
                </a:solidFill>
              </a:rPr>
              <a:t> Status and Work </a:t>
            </a:r>
            <a:r>
              <a:rPr lang="it-IT" sz="1600" dirty="0" err="1">
                <a:solidFill>
                  <a:prstClr val="black"/>
                </a:solidFill>
              </a:rPr>
              <a:t>Ability</a:t>
            </a:r>
            <a:r>
              <a:rPr lang="it-IT" sz="1600" dirty="0">
                <a:solidFill>
                  <a:prstClr val="black"/>
                </a:solidFill>
              </a:rPr>
              <a:t> in long-</a:t>
            </a:r>
            <a:r>
              <a:rPr lang="it-IT" sz="1600" dirty="0" err="1">
                <a:solidFill>
                  <a:prstClr val="black"/>
                </a:solidFill>
              </a:rPr>
              <a:t>Term</a:t>
            </a:r>
            <a:endParaRPr lang="it-IT" sz="1600" dirty="0">
              <a:solidFill>
                <a:prstClr val="black"/>
              </a:solidFill>
            </a:endParaRPr>
          </a:p>
          <a:p>
            <a:r>
              <a:rPr lang="it-IT" sz="1600" dirty="0">
                <a:solidFill>
                  <a:prstClr val="black"/>
                </a:solidFill>
              </a:rPr>
              <a:t> Young </a:t>
            </a:r>
            <a:r>
              <a:rPr lang="it-IT" sz="1600" dirty="0" err="1">
                <a:solidFill>
                  <a:prstClr val="black"/>
                </a:solidFill>
              </a:rPr>
              <a:t>Adult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Cancer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Survivors</a:t>
            </a:r>
            <a:r>
              <a:rPr lang="it-IT" sz="1600" dirty="0">
                <a:solidFill>
                  <a:prstClr val="black"/>
                </a:solidFill>
              </a:rPr>
              <a:t> ESMO Madrid , </a:t>
            </a:r>
            <a:r>
              <a:rPr lang="it-IT" sz="1600" dirty="0" err="1">
                <a:solidFill>
                  <a:prstClr val="black"/>
                </a:solidFill>
              </a:rPr>
              <a:t>Sett</a:t>
            </a:r>
            <a:r>
              <a:rPr lang="it-IT" sz="1600" dirty="0">
                <a:solidFill>
                  <a:prstClr val="black"/>
                </a:solidFill>
              </a:rPr>
              <a:t> 2018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90965">
            <a:off x="7212259" y="1568984"/>
            <a:ext cx="2188654" cy="49381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Immagin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640"/>
            <a:ext cx="2985353" cy="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7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it-IT" sz="4000" b="1" dirty="0"/>
              <a:t>Le </a:t>
            </a:r>
            <a:r>
              <a:rPr lang="en-GB" altLang="it-IT" sz="4000" b="1" dirty="0" err="1"/>
              <a:t>Tossicità</a:t>
            </a:r>
            <a:r>
              <a:rPr lang="en-GB" altLang="it-IT" sz="4000" b="1" dirty="0"/>
              <a:t> </a:t>
            </a:r>
            <a:r>
              <a:rPr lang="en-GB" altLang="it-IT" sz="4000" b="1" dirty="0" err="1"/>
              <a:t>Sconosciute</a:t>
            </a:r>
            <a:r>
              <a:rPr lang="en-GB" altLang="it-IT" sz="4000" b="1" dirty="0"/>
              <a:t> </a:t>
            </a:r>
            <a:r>
              <a:rPr lang="en-GB" altLang="it-IT" sz="4000" b="1" dirty="0" err="1"/>
              <a:t>dei</a:t>
            </a:r>
            <a:r>
              <a:rPr lang="en-GB" altLang="it-IT" sz="4000" b="1" dirty="0"/>
              <a:t> </a:t>
            </a:r>
            <a:br>
              <a:rPr lang="en-GB" altLang="it-IT" sz="4000" b="1" dirty="0"/>
            </a:br>
            <a:r>
              <a:rPr lang="en-GB" altLang="it-IT" sz="4000" b="1" dirty="0" err="1"/>
              <a:t>dei</a:t>
            </a:r>
            <a:r>
              <a:rPr lang="en-GB" altLang="it-IT" sz="4000" b="1" dirty="0"/>
              <a:t> </a:t>
            </a:r>
            <a:r>
              <a:rPr lang="en-GB" altLang="it-IT" sz="4000" b="1" dirty="0" err="1"/>
              <a:t>Trattamenti</a:t>
            </a:r>
            <a:r>
              <a:rPr lang="en-GB" altLang="it-IT" sz="4000" b="1" dirty="0"/>
              <a:t> </a:t>
            </a:r>
            <a:r>
              <a:rPr lang="en-GB" altLang="it-IT" sz="4000" b="1" dirty="0" err="1"/>
              <a:t>Oncologici</a:t>
            </a:r>
            <a:endParaRPr lang="en-GB" altLang="it-IT" sz="4000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73238"/>
            <a:ext cx="2952750" cy="50847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GB" altLang="it-IT" sz="2800" b="1" dirty="0" err="1"/>
              <a:t>Finanziaria</a:t>
            </a:r>
            <a:endParaRPr lang="en-GB" altLang="it-IT" sz="2800" b="1" dirty="0"/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it-IT" sz="2000" dirty="0"/>
              <a:t>il </a:t>
            </a:r>
            <a:r>
              <a:rPr lang="it-IT" sz="2000" b="1" dirty="0"/>
              <a:t>37%</a:t>
            </a:r>
            <a:r>
              <a:rPr lang="it-IT" sz="2000" dirty="0"/>
              <a:t> circa ha dovuto fare assenze, il 30,9% ha ridotto il rendimento, il 10,7% ha ridotto la carriera </a:t>
            </a:r>
            <a:r>
              <a:rPr lang="it-IT" sz="1200" dirty="0"/>
              <a:t>(FAVO-CENSIS, 2016)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</a:pPr>
            <a:r>
              <a:rPr lang="en-GB" altLang="it-IT" sz="2000" dirty="0"/>
              <a:t>30-50% </a:t>
            </a:r>
            <a:r>
              <a:rPr lang="en-GB" altLang="it-IT" sz="2000" dirty="0" err="1"/>
              <a:t>delle</a:t>
            </a:r>
            <a:r>
              <a:rPr lang="en-GB" altLang="it-IT" sz="2000" dirty="0"/>
              <a:t> </a:t>
            </a:r>
            <a:r>
              <a:rPr lang="en-GB" altLang="it-IT" sz="2000" dirty="0" err="1"/>
              <a:t>pensioni</a:t>
            </a:r>
            <a:r>
              <a:rPr lang="en-GB" altLang="it-IT" sz="2000" dirty="0"/>
              <a:t> di </a:t>
            </a:r>
            <a:r>
              <a:rPr lang="en-GB" altLang="it-IT" sz="2000" dirty="0" err="1"/>
              <a:t>invalidità</a:t>
            </a:r>
            <a:r>
              <a:rPr lang="en-GB" altLang="it-IT" sz="2000" dirty="0"/>
              <a:t> INPS(2016)</a:t>
            </a:r>
          </a:p>
          <a:p>
            <a:r>
              <a:rPr lang="it-IT" sz="2000" dirty="0"/>
              <a:t>30-80% ha Tossicità Finanziaria (200-800 euro/mese). </a:t>
            </a:r>
            <a:r>
              <a:rPr lang="it-IT" sz="1400" dirty="0"/>
              <a:t>Eva </a:t>
            </a:r>
            <a:r>
              <a:rPr lang="it-IT" sz="1400" dirty="0" err="1"/>
              <a:t>Winkler</a:t>
            </a:r>
            <a:r>
              <a:rPr lang="it-IT" sz="1400" dirty="0"/>
              <a:t>, ESMO 2018, Perrone F, et al. </a:t>
            </a:r>
            <a:r>
              <a:rPr lang="it-IT" sz="1400" dirty="0" err="1"/>
              <a:t>Ann</a:t>
            </a:r>
            <a:r>
              <a:rPr lang="it-IT" sz="1400" dirty="0"/>
              <a:t> </a:t>
            </a:r>
            <a:r>
              <a:rPr lang="it-IT" sz="1400" dirty="0" err="1"/>
              <a:t>Oncol</a:t>
            </a:r>
            <a:r>
              <a:rPr lang="it-IT" sz="1400" dirty="0"/>
              <a:t> 2016</a:t>
            </a:r>
          </a:p>
          <a:p>
            <a:pPr eaLnBrk="1" hangingPunct="1">
              <a:spcAft>
                <a:spcPct val="50000"/>
              </a:spcAft>
            </a:pPr>
            <a:endParaRPr lang="en-GB" altLang="it-IT" sz="1400" dirty="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63888" y="1772816"/>
            <a:ext cx="4895850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286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66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46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GB" altLang="it-IT" sz="2800" b="1" dirty="0" err="1">
                <a:solidFill>
                  <a:srgbClr val="000000"/>
                </a:solidFill>
              </a:rPr>
              <a:t>Sociale</a:t>
            </a:r>
            <a:r>
              <a:rPr lang="en-GB" altLang="it-IT" sz="2800" b="1" dirty="0">
                <a:solidFill>
                  <a:srgbClr val="000000"/>
                </a:solidFill>
              </a:rPr>
              <a:t>/</a:t>
            </a:r>
            <a:r>
              <a:rPr lang="en-GB" altLang="it-IT" sz="2800" b="1" dirty="0" err="1">
                <a:solidFill>
                  <a:srgbClr val="000000"/>
                </a:solidFill>
              </a:rPr>
              <a:t>Lavorativa</a:t>
            </a:r>
            <a:endParaRPr lang="en-GB" altLang="it-IT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GB" altLang="it-IT" sz="2000" dirty="0">
                <a:solidFill>
                  <a:srgbClr val="000000"/>
                </a:solidFill>
              </a:rPr>
              <a:t>“Se le </a:t>
            </a:r>
            <a:r>
              <a:rPr lang="en-GB" altLang="it-IT" sz="2000" dirty="0" err="1">
                <a:solidFill>
                  <a:srgbClr val="000000"/>
                </a:solidFill>
              </a:rPr>
              <a:t>persone</a:t>
            </a:r>
            <a:r>
              <a:rPr lang="en-GB" altLang="it-IT" sz="2000" dirty="0">
                <a:solidFill>
                  <a:srgbClr val="000000"/>
                </a:solidFill>
              </a:rPr>
              <a:t> non </a:t>
            </a:r>
            <a:r>
              <a:rPr lang="en-GB" altLang="it-IT" sz="2000" dirty="0" err="1">
                <a:solidFill>
                  <a:srgbClr val="000000"/>
                </a:solidFill>
              </a:rPr>
              <a:t>sono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abbastanza</a:t>
            </a:r>
            <a:r>
              <a:rPr lang="en-GB" altLang="it-IT" sz="2000" dirty="0">
                <a:solidFill>
                  <a:srgbClr val="000000"/>
                </a:solidFill>
              </a:rPr>
              <a:t> in salute per </a:t>
            </a:r>
            <a:r>
              <a:rPr lang="en-GB" altLang="it-IT" sz="2000" dirty="0" err="1">
                <a:solidFill>
                  <a:srgbClr val="000000"/>
                </a:solidFill>
              </a:rPr>
              <a:t>lavorare</a:t>
            </a:r>
            <a:r>
              <a:rPr lang="en-GB" altLang="it-IT" sz="2000" dirty="0">
                <a:solidFill>
                  <a:srgbClr val="000000"/>
                </a:solidFill>
              </a:rPr>
              <a:t>– o non </a:t>
            </a:r>
            <a:r>
              <a:rPr lang="en-GB" altLang="it-IT" sz="2000" dirty="0" err="1">
                <a:solidFill>
                  <a:srgbClr val="000000"/>
                </a:solidFill>
              </a:rPr>
              <a:t>supportate</a:t>
            </a:r>
            <a:r>
              <a:rPr lang="en-GB" altLang="it-IT" sz="2000" dirty="0">
                <a:solidFill>
                  <a:srgbClr val="000000"/>
                </a:solidFill>
              </a:rPr>
              <a:t> per </a:t>
            </a:r>
            <a:r>
              <a:rPr lang="en-GB" altLang="it-IT" sz="2000" dirty="0" err="1">
                <a:solidFill>
                  <a:srgbClr val="000000"/>
                </a:solidFill>
              </a:rPr>
              <a:t>rendere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possibile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il</a:t>
            </a:r>
            <a:r>
              <a:rPr lang="en-GB" altLang="it-IT" sz="2000" dirty="0">
                <a:solidFill>
                  <a:srgbClr val="000000"/>
                </a:solidFill>
              </a:rPr>
              <a:t> RTW– non </a:t>
            </a:r>
            <a:r>
              <a:rPr lang="en-GB" altLang="it-IT" sz="2000" dirty="0" err="1">
                <a:solidFill>
                  <a:srgbClr val="000000"/>
                </a:solidFill>
              </a:rPr>
              <a:t>c’è</a:t>
            </a:r>
            <a:r>
              <a:rPr lang="en-GB" altLang="it-IT" sz="2000" dirty="0">
                <a:solidFill>
                  <a:srgbClr val="000000"/>
                </a:solidFill>
              </a:rPr>
              <a:t> solo un </a:t>
            </a:r>
            <a:r>
              <a:rPr lang="en-GB" altLang="it-IT" sz="2000" dirty="0" err="1">
                <a:solidFill>
                  <a:srgbClr val="000000"/>
                </a:solidFill>
              </a:rPr>
              <a:t>danno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lavorativo</a:t>
            </a:r>
            <a:r>
              <a:rPr lang="en-GB" altLang="it-IT" sz="2000" dirty="0">
                <a:solidFill>
                  <a:srgbClr val="000000"/>
                </a:solidFill>
              </a:rPr>
              <a:t>.  La </a:t>
            </a:r>
            <a:r>
              <a:rPr lang="en-GB" altLang="it-IT" sz="2000" dirty="0" err="1">
                <a:solidFill>
                  <a:srgbClr val="000000"/>
                </a:solidFill>
              </a:rPr>
              <a:t>conseguenza</a:t>
            </a:r>
            <a:r>
              <a:rPr lang="en-GB" altLang="it-IT" sz="2000" dirty="0">
                <a:solidFill>
                  <a:srgbClr val="000000"/>
                </a:solidFill>
              </a:rPr>
              <a:t> è </a:t>
            </a:r>
            <a:r>
              <a:rPr lang="en-GB" altLang="it-IT" sz="2000" dirty="0" err="1">
                <a:solidFill>
                  <a:srgbClr val="000000"/>
                </a:solidFill>
              </a:rPr>
              <a:t>spesso</a:t>
            </a:r>
            <a:r>
              <a:rPr lang="en-GB" altLang="it-IT" sz="2000" dirty="0">
                <a:solidFill>
                  <a:srgbClr val="000000"/>
                </a:solidFill>
              </a:rPr>
              <a:t> un </a:t>
            </a:r>
            <a:r>
              <a:rPr lang="en-GB" altLang="it-IT" sz="2000" dirty="0" err="1">
                <a:solidFill>
                  <a:srgbClr val="000000"/>
                </a:solidFill>
              </a:rPr>
              <a:t>danno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nelle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relazioni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famigliari</a:t>
            </a:r>
            <a:r>
              <a:rPr lang="en-GB" altLang="it-IT" sz="2000" dirty="0">
                <a:solidFill>
                  <a:srgbClr val="000000"/>
                </a:solidFill>
              </a:rPr>
              <a:t> e </a:t>
            </a:r>
            <a:r>
              <a:rPr lang="en-GB" altLang="it-IT" sz="2000" dirty="0" err="1">
                <a:solidFill>
                  <a:srgbClr val="000000"/>
                </a:solidFill>
              </a:rPr>
              <a:t>nella</a:t>
            </a:r>
            <a:r>
              <a:rPr lang="en-GB" altLang="it-IT" sz="2000" dirty="0">
                <a:solidFill>
                  <a:srgbClr val="000000"/>
                </a:solidFill>
              </a:rPr>
              <a:t> vita future </a:t>
            </a:r>
            <a:r>
              <a:rPr lang="en-GB" altLang="it-IT" sz="2000" dirty="0" err="1">
                <a:solidFill>
                  <a:srgbClr val="000000"/>
                </a:solidFill>
              </a:rPr>
              <a:t>dei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figli</a:t>
            </a:r>
            <a:r>
              <a:rPr lang="en-GB" altLang="it-IT" sz="2000" dirty="0">
                <a:solidFill>
                  <a:srgbClr val="000000"/>
                </a:solidFill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GB" altLang="it-IT" sz="2000" i="1" dirty="0">
                <a:solidFill>
                  <a:srgbClr val="000000"/>
                </a:solidFill>
              </a:rPr>
              <a:t>Lane Lecture, University of Manchester, November 2007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563888" y="5517232"/>
            <a:ext cx="4895850" cy="83099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it-IT" sz="2400" dirty="0">
                <a:solidFill>
                  <a:srgbClr val="FFFFFF"/>
                </a:solidFill>
              </a:rPr>
              <a:t>Chi </a:t>
            </a:r>
            <a:r>
              <a:rPr lang="en-GB" altLang="it-IT" sz="2400" dirty="0" err="1">
                <a:solidFill>
                  <a:srgbClr val="FFFFFF"/>
                </a:solidFill>
              </a:rPr>
              <a:t>informa</a:t>
            </a:r>
            <a:r>
              <a:rPr lang="en-GB" altLang="it-IT" sz="2400" dirty="0">
                <a:solidFill>
                  <a:srgbClr val="FFFFFF"/>
                </a:solidFill>
              </a:rPr>
              <a:t> </a:t>
            </a:r>
            <a:r>
              <a:rPr lang="en-GB" altLang="it-IT" sz="2400" dirty="0" err="1">
                <a:solidFill>
                  <a:srgbClr val="FFFFFF"/>
                </a:solidFill>
              </a:rPr>
              <a:t>i</a:t>
            </a:r>
            <a:r>
              <a:rPr lang="en-GB" altLang="it-IT" sz="2400" dirty="0">
                <a:solidFill>
                  <a:srgbClr val="FFFFFF"/>
                </a:solidFill>
              </a:rPr>
              <a:t> </a:t>
            </a:r>
            <a:r>
              <a:rPr lang="en-GB" altLang="it-IT" sz="2400" dirty="0" err="1">
                <a:solidFill>
                  <a:srgbClr val="FFFFFF"/>
                </a:solidFill>
              </a:rPr>
              <a:t>pazienti</a:t>
            </a:r>
            <a:r>
              <a:rPr lang="en-GB" altLang="it-IT" sz="2400" dirty="0">
                <a:solidFill>
                  <a:srgbClr val="FFFFFF"/>
                </a:solidFill>
              </a:rPr>
              <a:t> </a:t>
            </a:r>
            <a:r>
              <a:rPr lang="en-GB" altLang="it-IT" sz="2400" dirty="0" err="1">
                <a:solidFill>
                  <a:srgbClr val="FFFFFF"/>
                </a:solidFill>
              </a:rPr>
              <a:t>delle</a:t>
            </a:r>
            <a:r>
              <a:rPr lang="en-GB" altLang="it-IT" sz="2400" dirty="0">
                <a:solidFill>
                  <a:srgbClr val="FFFFFF"/>
                </a:solidFill>
              </a:rPr>
              <a:t> </a:t>
            </a:r>
            <a:r>
              <a:rPr lang="en-GB" altLang="it-IT" sz="2400" dirty="0" err="1">
                <a:solidFill>
                  <a:srgbClr val="FFFFFF"/>
                </a:solidFill>
              </a:rPr>
              <a:t>conseguenze</a:t>
            </a:r>
            <a:r>
              <a:rPr lang="en-GB" altLang="it-IT" sz="2400" dirty="0">
                <a:solidFill>
                  <a:srgbClr val="FFFFFF"/>
                </a:solidFill>
              </a:rPr>
              <a:t> </a:t>
            </a:r>
            <a:r>
              <a:rPr lang="en-GB" altLang="it-IT" sz="2400" dirty="0" err="1">
                <a:solidFill>
                  <a:srgbClr val="FFFFFF"/>
                </a:solidFill>
              </a:rPr>
              <a:t>psico-sociali</a:t>
            </a:r>
            <a:r>
              <a:rPr lang="en-GB" altLang="it-IT" sz="2400" dirty="0">
                <a:solidFill>
                  <a:srgbClr val="FFFFFF"/>
                </a:solidFill>
              </a:rPr>
              <a:t>?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84318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26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00547" y="692696"/>
            <a:ext cx="7991475" cy="4862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cap="all" dirty="0">
                <a:ln w="3175" cmpd="sng">
                  <a:noFill/>
                </a:ln>
                <a:solidFill>
                  <a:prstClr val="white"/>
                </a:solidFill>
                <a:latin typeface="Verdana" panose="020B0604030504040204" pitchFamily="34" charset="0"/>
                <a:cs typeface="Times New Roman" pitchFamily="18" charset="0"/>
              </a:rPr>
              <a:t>AULA ALDO MORO CAMERA DEI DEPUTATI  </a:t>
            </a: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cap="all" dirty="0">
                <a:ln w="3175" cmpd="sng">
                  <a:noFill/>
                </a:ln>
                <a:solidFill>
                  <a:prstClr val="white"/>
                </a:solidFill>
                <a:latin typeface="Verdana" panose="020B0604030504040204" pitchFamily="34" charset="0"/>
                <a:cs typeface="Times New Roman" pitchFamily="18" charset="0"/>
              </a:rPr>
              <a:t>12/9/2017</a:t>
            </a: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2000" b="1" cap="all" dirty="0">
              <a:ln w="3175" cmpd="sng">
                <a:noFill/>
              </a:ln>
              <a:solidFill>
                <a:prstClr val="white"/>
              </a:solidFill>
              <a:latin typeface="Verdana" panose="020B0604030504040204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cap="all" dirty="0">
                <a:solidFill>
                  <a:prstClr val="white"/>
                </a:solidFill>
                <a:latin typeface="Verdana" panose="020B0604030504040204" pitchFamily="34" charset="0"/>
              </a:rPr>
              <a:t>IL REINSERIMENTO NEL MONDO LAVORATIVO E SOCIALE DELLE DONNE OPERATE AL SENO: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 b="1" cap="all" dirty="0">
              <a:solidFill>
                <a:prstClr val="white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cap="all" dirty="0">
                <a:solidFill>
                  <a:prstClr val="white"/>
                </a:solidFill>
                <a:latin typeface="Verdana" panose="020B0604030504040204" pitchFamily="34" charset="0"/>
              </a:rPr>
              <a:t>RISULTATI DELLO STUDIO SU 1541 DONNE CONDOTTO DA AUSL BOLOGNA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prstClr val="white"/>
                </a:solidFill>
                <a:latin typeface="Verdana" panose="020B0604030504040204" pitchFamily="34" charset="0"/>
              </a:rPr>
              <a:t>in collaborazione con </a:t>
            </a:r>
            <a:r>
              <a:rPr lang="it-IT" sz="2800" b="1" dirty="0" err="1">
                <a:solidFill>
                  <a:prstClr val="white"/>
                </a:solidFill>
                <a:latin typeface="Verdana" panose="020B0604030504040204" pitchFamily="34" charset="0"/>
              </a:rPr>
              <a:t>Ass</a:t>
            </a:r>
            <a:r>
              <a:rPr lang="it-IT" sz="2800" b="1" dirty="0">
                <a:solidFill>
                  <a:prstClr val="white"/>
                </a:solidFill>
                <a:latin typeface="Verdana" panose="020B0604030504040204" pitchFamily="34" charset="0"/>
              </a:rPr>
              <a:t>. </a:t>
            </a:r>
            <a:r>
              <a:rPr lang="it-IT" sz="2800" b="1" dirty="0" err="1">
                <a:solidFill>
                  <a:prstClr val="white"/>
                </a:solidFill>
                <a:latin typeface="Verdana" panose="020B0604030504040204" pitchFamily="34" charset="0"/>
              </a:rPr>
              <a:t>Onconauti</a:t>
            </a:r>
            <a:endParaRPr lang="it-IT" sz="2800" b="1" dirty="0">
              <a:solidFill>
                <a:prstClr val="white"/>
              </a:solidFill>
              <a:latin typeface="Verdana" panose="020B060403050404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u="sng" dirty="0">
              <a:solidFill>
                <a:prstClr val="white"/>
              </a:solidFill>
              <a:latin typeface="Verdana" panose="020B060403050404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" y="0"/>
            <a:ext cx="4429131" cy="5436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7" y="6052722"/>
            <a:ext cx="1235673" cy="8052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152740">
            <a:off x="7137005" y="5191587"/>
            <a:ext cx="1926503" cy="493819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32456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14348" y="1000108"/>
            <a:ext cx="7602068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prstClr val="white"/>
                </a:solidFill>
              </a:rPr>
              <a:t>LO STUDIO SULLE DIFFICOLTA’ AL REINSERIMENTO LAVORATIVO DELLE DONNE OPERATE AL SENO NELLA AUSL BOLOGNA (503 </a:t>
            </a:r>
            <a:r>
              <a:rPr lang="it-IT" sz="2100" b="1" dirty="0" err="1">
                <a:solidFill>
                  <a:prstClr val="white"/>
                </a:solidFill>
              </a:rPr>
              <a:t>pts</a:t>
            </a:r>
            <a:r>
              <a:rPr lang="it-IT" sz="2100" b="1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747245" y="1812208"/>
            <a:ext cx="7191103" cy="46166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100" b="1" dirty="0">
                <a:solidFill>
                  <a:prstClr val="black"/>
                </a:solidFill>
              </a:rPr>
              <a:t>			RISULTATI</a:t>
            </a:r>
          </a:p>
          <a:p>
            <a:pPr marL="342900" indent="-342900">
              <a:buFontTx/>
              <a:buChar char="-"/>
            </a:pPr>
            <a:r>
              <a:rPr lang="it-IT" sz="2100" b="1" dirty="0">
                <a:solidFill>
                  <a:prstClr val="black"/>
                </a:solidFill>
              </a:rPr>
              <a:t>Il 42% dei </a:t>
            </a:r>
            <a:r>
              <a:rPr lang="it-IT" sz="2100" b="1" dirty="0" err="1">
                <a:solidFill>
                  <a:prstClr val="black"/>
                </a:solidFill>
              </a:rPr>
              <a:t>responders</a:t>
            </a:r>
            <a:r>
              <a:rPr lang="it-IT" sz="2100" b="1" dirty="0">
                <a:solidFill>
                  <a:prstClr val="black"/>
                </a:solidFill>
              </a:rPr>
              <a:t> dichiarava una ridotta abilità lavorativa al momento del rientro e il 29% dopo un anno</a:t>
            </a:r>
            <a:endParaRPr lang="it-IT" sz="21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endParaRPr lang="it-IT" sz="21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100" b="1" i="1" dirty="0">
                <a:solidFill>
                  <a:prstClr val="black"/>
                </a:solidFill>
              </a:rPr>
              <a:t>Non ritornate al lavoro </a:t>
            </a:r>
            <a:r>
              <a:rPr lang="it-IT" sz="2100" dirty="0">
                <a:solidFill>
                  <a:prstClr val="black"/>
                </a:solidFill>
              </a:rPr>
              <a:t>: </a:t>
            </a:r>
            <a:r>
              <a:rPr lang="it-IT" sz="2100" b="1" i="1" dirty="0">
                <a:solidFill>
                  <a:srgbClr val="FF0000"/>
                </a:solidFill>
              </a:rPr>
              <a:t>6%</a:t>
            </a:r>
          </a:p>
          <a:p>
            <a:endParaRPr lang="it-IT" sz="2100" b="1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100" b="1" dirty="0">
                <a:solidFill>
                  <a:prstClr val="black"/>
                </a:solidFill>
              </a:rPr>
              <a:t>I Fattori di rischio di reinserimento problematico: </a:t>
            </a:r>
            <a:r>
              <a:rPr lang="it-IT" sz="2100" dirty="0">
                <a:solidFill>
                  <a:prstClr val="black"/>
                </a:solidFill>
              </a:rPr>
              <a:t>trattamenti, sintomi psico-fisici al rientro, stato di salute precedente, condizione psicosociale</a:t>
            </a:r>
          </a:p>
          <a:p>
            <a:endParaRPr lang="it-IT" sz="21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100" dirty="0">
                <a:solidFill>
                  <a:prstClr val="black"/>
                </a:solidFill>
              </a:rPr>
              <a:t>Correlazione tra sintomi fisici/psichici presenti al rientro e percezione di ridotta abilità lavorativa</a:t>
            </a:r>
          </a:p>
          <a:p>
            <a:endParaRPr lang="it-IT" sz="2100" dirty="0">
              <a:solidFill>
                <a:prstClr val="black"/>
              </a:solidFill>
            </a:endParaRPr>
          </a:p>
          <a:p>
            <a:endParaRPr lang="it-IT" sz="2100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0"/>
            <a:ext cx="1310754" cy="9266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192197" y="5750004"/>
            <a:ext cx="66478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it-IT" sz="1600" dirty="0">
                <a:solidFill>
                  <a:srgbClr val="002060"/>
                </a:solidFill>
              </a:rPr>
              <a:t>Muriel AM, S. Giordani, R. Bonfiglioli, C. Morelli and P. Pandolfi: </a:t>
            </a:r>
          </a:p>
          <a:p>
            <a:pPr algn="r">
              <a:defRPr/>
            </a:pPr>
            <a:r>
              <a:rPr lang="it-IT" sz="1600" dirty="0" err="1">
                <a:solidFill>
                  <a:srgbClr val="002060"/>
                </a:solidFill>
              </a:rPr>
              <a:t>Perceived</a:t>
            </a:r>
            <a:r>
              <a:rPr lang="it-IT" sz="1600" dirty="0">
                <a:solidFill>
                  <a:srgbClr val="002060"/>
                </a:solidFill>
              </a:rPr>
              <a:t> Work </a:t>
            </a:r>
            <a:r>
              <a:rPr lang="it-IT" sz="1600" dirty="0" err="1">
                <a:solidFill>
                  <a:srgbClr val="002060"/>
                </a:solidFill>
              </a:rPr>
              <a:t>Ability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at</a:t>
            </a:r>
            <a:r>
              <a:rPr lang="it-IT" sz="1600" dirty="0">
                <a:solidFill>
                  <a:srgbClr val="002060"/>
                </a:solidFill>
              </a:rPr>
              <a:t> Return to Work in </a:t>
            </a:r>
            <a:r>
              <a:rPr lang="it-IT" sz="1600" dirty="0" err="1">
                <a:solidFill>
                  <a:srgbClr val="002060"/>
                </a:solidFill>
              </a:rPr>
              <a:t>women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treated</a:t>
            </a:r>
            <a:r>
              <a:rPr lang="it-IT" sz="1600" dirty="0">
                <a:solidFill>
                  <a:srgbClr val="002060"/>
                </a:solidFill>
              </a:rPr>
              <a:t> for </a:t>
            </a:r>
            <a:r>
              <a:rPr lang="it-IT" sz="1600" dirty="0" err="1">
                <a:solidFill>
                  <a:srgbClr val="002060"/>
                </a:solidFill>
              </a:rPr>
              <a:t>breast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cancer</a:t>
            </a:r>
            <a:r>
              <a:rPr lang="it-IT" sz="1600" dirty="0">
                <a:solidFill>
                  <a:srgbClr val="002060"/>
                </a:solidFill>
              </a:rPr>
              <a:t>:</a:t>
            </a:r>
          </a:p>
          <a:p>
            <a:pPr algn="r">
              <a:defRPr/>
            </a:pPr>
            <a:r>
              <a:rPr lang="it-IT" sz="1600" dirty="0">
                <a:solidFill>
                  <a:srgbClr val="002060"/>
                </a:solidFill>
              </a:rPr>
              <a:t>A </a:t>
            </a:r>
            <a:r>
              <a:rPr lang="it-IT" sz="1600" dirty="0" err="1">
                <a:solidFill>
                  <a:srgbClr val="002060"/>
                </a:solidFill>
              </a:rPr>
              <a:t>Questionnaire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based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Study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 err="1">
                <a:solidFill>
                  <a:srgbClr val="002060"/>
                </a:solidFill>
              </a:rPr>
              <a:t>Med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Lav</a:t>
            </a:r>
            <a:r>
              <a:rPr lang="it-IT" sz="1600" dirty="0">
                <a:solidFill>
                  <a:srgbClr val="002060"/>
                </a:solidFill>
              </a:rPr>
              <a:t> 2018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2985353" cy="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e 1"/>
          <p:cNvSpPr/>
          <p:nvPr/>
        </p:nvSpPr>
        <p:spPr>
          <a:xfrm>
            <a:off x="3912934" y="2996952"/>
            <a:ext cx="803082" cy="648072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6 %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052736"/>
            <a:ext cx="9144000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STUDIO SULLE 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DIFFICOLT</a:t>
            </a:r>
            <a:r>
              <a:rPr lang="it-IT" cap="all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AL REINSERIMENTO LAVORATIVO  DELLE DONNE  TRATTATE PER NEOPLASIA DELLA MAMMELLA A BOLOGNA: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(AUSL Bologna, Ass. </a:t>
            </a:r>
            <a:r>
              <a:rPr lang="it-IT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Onconauti</a:t>
            </a:r>
            <a:r>
              <a:rPr lang="it-IT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2015)  N. 1541 donne, 841 </a:t>
            </a:r>
            <a:r>
              <a:rPr lang="it-IT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Resp</a:t>
            </a:r>
            <a:r>
              <a:rPr lang="it-IT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540 età lavorativa</a:t>
            </a:r>
          </a:p>
        </p:txBody>
      </p:sp>
      <p:pic>
        <p:nvPicPr>
          <p:cNvPr id="932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524266"/>
            <a:ext cx="6696744" cy="39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491934" cy="42862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475656" y="2132856"/>
            <a:ext cx="6552728" cy="3000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350" b="1" dirty="0">
                <a:solidFill>
                  <a:prstClr val="black"/>
                </a:solidFill>
              </a:rPr>
              <a:t>ANDAMENTO DEI SINTOMI FISICI E PSICOLOGICI AL RIENTRO AL LAVORO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2345" y="0"/>
            <a:ext cx="1081655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1"/>
          <p:cNvSpPr txBox="1">
            <a:spLocks noChangeArrowheads="1"/>
          </p:cNvSpPr>
          <p:nvPr/>
        </p:nvSpPr>
        <p:spPr bwMode="auto">
          <a:xfrm>
            <a:off x="2026335" y="1239937"/>
            <a:ext cx="6019800" cy="4638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89994" tIns="46797" rIns="89994" bIns="46797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</a:rPr>
              <a:t>SQUILIBRI NELLA RETE RELAZIONALE</a:t>
            </a:r>
          </a:p>
        </p:txBody>
      </p:sp>
      <p:sp>
        <p:nvSpPr>
          <p:cNvPr id="281603" name="Oval 2"/>
          <p:cNvSpPr>
            <a:spLocks noChangeArrowheads="1"/>
          </p:cNvSpPr>
          <p:nvPr/>
        </p:nvSpPr>
        <p:spPr bwMode="auto">
          <a:xfrm>
            <a:off x="3400454" y="2830443"/>
            <a:ext cx="2755721" cy="180521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it-IT" altLang="it-IT" sz="1800" b="1" dirty="0" smtClean="0">
                <a:solidFill>
                  <a:srgbClr val="FF0000"/>
                </a:solidFill>
              </a:rPr>
              <a:t>  DISTRESS</a:t>
            </a:r>
            <a:r>
              <a:rPr lang="it-IT" altLang="it-IT" sz="1800" b="1" dirty="0">
                <a:solidFill>
                  <a:srgbClr val="FF0000"/>
                </a:solidFill>
              </a:rPr>
              <a:t>, </a:t>
            </a:r>
            <a:r>
              <a:rPr lang="it-IT" altLang="it-IT" sz="1800" b="1" dirty="0" smtClean="0">
                <a:solidFill>
                  <a:srgbClr val="FF0000"/>
                </a:solidFill>
              </a:rPr>
              <a:t>  	DISTURBI EMOZIONALI</a:t>
            </a:r>
          </a:p>
          <a:p>
            <a:pPr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endParaRPr lang="it-IT" altLang="it-IT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it-IT" altLang="it-IT" sz="1800" b="1" dirty="0" smtClean="0">
                <a:solidFill>
                  <a:srgbClr val="FF0000"/>
                </a:solidFill>
              </a:rPr>
              <a:t>	           </a:t>
            </a:r>
            <a:endParaRPr lang="it-IT" altLang="it-IT" sz="18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81604" name="AutoShape 3"/>
          <p:cNvSpPr>
            <a:spLocks noChangeArrowheads="1"/>
          </p:cNvSpPr>
          <p:nvPr/>
        </p:nvSpPr>
        <p:spPr bwMode="auto">
          <a:xfrm>
            <a:off x="76472" y="1840907"/>
            <a:ext cx="3181679" cy="50991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r>
              <a:rPr lang="it-IT" sz="1800" b="1" dirty="0"/>
              <a:t>	</a:t>
            </a:r>
            <a:r>
              <a:rPr lang="it-IT" sz="2400" b="1" dirty="0"/>
              <a:t> </a:t>
            </a:r>
            <a:r>
              <a:rPr lang="it-IT" sz="2000" b="1" dirty="0"/>
              <a:t>LINFEDEMA/IMMAGINE</a:t>
            </a:r>
            <a:endParaRPr lang="it-IT" sz="2000" dirty="0"/>
          </a:p>
        </p:txBody>
      </p:sp>
      <p:sp>
        <p:nvSpPr>
          <p:cNvPr id="281605" name="AutoShape 4"/>
          <p:cNvSpPr>
            <a:spLocks noChangeArrowheads="1"/>
          </p:cNvSpPr>
          <p:nvPr/>
        </p:nvSpPr>
        <p:spPr bwMode="auto">
          <a:xfrm>
            <a:off x="6439996" y="2633055"/>
            <a:ext cx="2592388" cy="11557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 typeface="Times New Roman" panose="02020603050405020304" pitchFamily="18" charset="0"/>
              <a:buNone/>
            </a:pPr>
            <a:r>
              <a:rPr lang="it-IT" sz="2400" b="1" dirty="0" smtClean="0"/>
              <a:t>2-FATIGUE</a:t>
            </a:r>
            <a:endParaRPr lang="it-IT" altLang="it-IT" sz="2400" dirty="0"/>
          </a:p>
        </p:txBody>
      </p:sp>
      <p:sp>
        <p:nvSpPr>
          <p:cNvPr id="281606" name="AutoShape 5"/>
          <p:cNvSpPr>
            <a:spLocks noChangeArrowheads="1"/>
          </p:cNvSpPr>
          <p:nvPr/>
        </p:nvSpPr>
        <p:spPr bwMode="auto">
          <a:xfrm>
            <a:off x="2653145" y="4801162"/>
            <a:ext cx="4392487" cy="98812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r>
              <a:rPr lang="it-IT" sz="1800" b="1" dirty="0"/>
              <a:t>	    </a:t>
            </a:r>
            <a:r>
              <a:rPr lang="it-IT" sz="2400" b="1" dirty="0" smtClean="0"/>
              <a:t>3- </a:t>
            </a:r>
            <a:r>
              <a:rPr lang="it-IT" sz="2400" b="1" dirty="0"/>
              <a:t>DEFICIT COGNITIVI </a:t>
            </a:r>
            <a:r>
              <a:rPr lang="it-IT" sz="2400" b="1" dirty="0" smtClean="0"/>
              <a:t>	      </a:t>
            </a:r>
            <a:r>
              <a:rPr lang="it-IT" sz="1800" b="1" dirty="0" smtClean="0"/>
              <a:t>Difficoltà </a:t>
            </a:r>
            <a:r>
              <a:rPr lang="it-IT" sz="1800" b="1" dirty="0"/>
              <a:t>di Concentrazione, memoria</a:t>
            </a:r>
            <a:endParaRPr lang="it-IT" sz="1800" dirty="0"/>
          </a:p>
        </p:txBody>
      </p:sp>
      <p:sp>
        <p:nvSpPr>
          <p:cNvPr id="281613" name="Text Box 12"/>
          <p:cNvSpPr txBox="1">
            <a:spLocks noChangeArrowheads="1"/>
          </p:cNvSpPr>
          <p:nvPr/>
        </p:nvSpPr>
        <p:spPr bwMode="auto">
          <a:xfrm>
            <a:off x="2594848" y="5930686"/>
            <a:ext cx="4382596" cy="71006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9994" tIns="46797" rIns="89994" bIns="46797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800" b="1" i="1" dirty="0">
                <a:solidFill>
                  <a:srgbClr val="FF0000"/>
                </a:solidFill>
              </a:rPr>
              <a:t>       DISABILITA’ LAVORATIVA O NELLA VITA QUOTIDIANA (ANZIANI)</a:t>
            </a:r>
          </a:p>
        </p:txBody>
      </p:sp>
      <p:sp>
        <p:nvSpPr>
          <p:cNvPr id="281614" name="Rectangle 13"/>
          <p:cNvSpPr>
            <a:spLocks noChangeArrowheads="1"/>
          </p:cNvSpPr>
          <p:nvPr/>
        </p:nvSpPr>
        <p:spPr bwMode="auto">
          <a:xfrm>
            <a:off x="4606925" y="76200"/>
            <a:ext cx="45370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it-IT" altLang="it-IT" sz="1200" b="1">
                <a:solidFill>
                  <a:srgbClr val="FFFFFF"/>
                </a:solidFill>
              </a:rPr>
              <a:t>Dall’assistenza integrata oncologica alle cure palliative domiciliari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752600" y="221155"/>
            <a:ext cx="7279784" cy="9541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33" tIns="45717" rIns="91433" bIns="45717">
            <a:spAutoFit/>
          </a:bodyPr>
          <a:lstStyle/>
          <a:p>
            <a:pPr algn="ctr" defTabSz="449232">
              <a:buClr>
                <a:srgbClr val="000000"/>
              </a:buClr>
              <a:buSzPct val="100000"/>
              <a:defRPr/>
            </a:pPr>
            <a:r>
              <a:rPr lang="it-IT" sz="2800" dirty="0" smtClean="0">
                <a:solidFill>
                  <a:srgbClr val="002060"/>
                </a:solidFill>
                <a:ea typeface="ＭＳ Ｐゴシック" pitchFamily="34" charset="-128"/>
              </a:rPr>
              <a:t>LA </a:t>
            </a:r>
            <a:r>
              <a:rPr lang="it-IT" sz="2800" b="1" dirty="0" smtClean="0">
                <a:solidFill>
                  <a:srgbClr val="002060"/>
                </a:solidFill>
                <a:ea typeface="ＭＳ Ｐゴシック" pitchFamily="34" charset="-128"/>
              </a:rPr>
              <a:t>«TRIADE» </a:t>
            </a:r>
            <a:r>
              <a:rPr lang="it-IT" sz="2800" dirty="0" smtClean="0">
                <a:solidFill>
                  <a:srgbClr val="002060"/>
                </a:solidFill>
                <a:ea typeface="ＭＳ Ｐゴシック" pitchFamily="34" charset="-128"/>
              </a:rPr>
              <a:t>DI SINTOMI </a:t>
            </a:r>
            <a:r>
              <a:rPr lang="it-IT" sz="2800" dirty="0">
                <a:solidFill>
                  <a:srgbClr val="002060"/>
                </a:solidFill>
                <a:ea typeface="ＭＳ Ｐゴシック" pitchFamily="34" charset="-128"/>
              </a:rPr>
              <a:t>NELLE DONNE OPERATE AL SENO </a:t>
            </a:r>
            <a:endParaRPr lang="it-IT" sz="28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5B9BD5">
                      <a:tint val="40000"/>
                      <a:satMod val="250000"/>
                    </a:srgbClr>
                  </a:gs>
                  <a:gs pos="9000">
                    <a:srgbClr val="5B9BD5">
                      <a:tint val="52000"/>
                      <a:satMod val="300000"/>
                    </a:srgbClr>
                  </a:gs>
                  <a:gs pos="50000">
                    <a:srgbClr val="5B9BD5">
                      <a:shade val="20000"/>
                      <a:satMod val="300000"/>
                    </a:srgbClr>
                  </a:gs>
                  <a:gs pos="79000">
                    <a:srgbClr val="5B9BD5">
                      <a:tint val="52000"/>
                      <a:satMod val="300000"/>
                    </a:srgbClr>
                  </a:gs>
                  <a:gs pos="100000">
                    <a:srgbClr val="5B9BD5">
                      <a:tint val="40000"/>
                      <a:satMod val="250000"/>
                    </a:srgbClr>
                  </a:gs>
                </a:gsLst>
                <a:lin ang="5400000"/>
              </a:gradFill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" y="21827"/>
            <a:ext cx="1488336" cy="1052735"/>
          </a:xfrm>
          <a:prstGeom prst="rect">
            <a:avLst/>
          </a:prstGeom>
        </p:spPr>
      </p:pic>
      <p:sp>
        <p:nvSpPr>
          <p:cNvPr id="2" name="Freccia circolare a destra 1"/>
          <p:cNvSpPr/>
          <p:nvPr/>
        </p:nvSpPr>
        <p:spPr>
          <a:xfrm rot="1019224" flipH="1">
            <a:off x="7546888" y="3926807"/>
            <a:ext cx="1297724" cy="2730338"/>
          </a:xfrm>
          <a:prstGeom prst="curv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sp>
        <p:nvSpPr>
          <p:cNvPr id="19" name="Freccia circolare a destra 18"/>
          <p:cNvSpPr/>
          <p:nvPr/>
        </p:nvSpPr>
        <p:spPr>
          <a:xfrm rot="16405461" flipH="1">
            <a:off x="4339997" y="815778"/>
            <a:ext cx="993170" cy="3071428"/>
          </a:xfrm>
          <a:prstGeom prst="curv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85801">
            <a:off x="422371" y="4153243"/>
            <a:ext cx="1627773" cy="2438611"/>
          </a:xfrm>
          <a:prstGeom prst="rect">
            <a:avLst/>
          </a:prstGeom>
        </p:spPr>
      </p:pic>
      <p:sp>
        <p:nvSpPr>
          <p:cNvPr id="14" name="Freccia circolare a destra 13"/>
          <p:cNvSpPr/>
          <p:nvPr/>
        </p:nvSpPr>
        <p:spPr>
          <a:xfrm rot="16405461" flipH="1">
            <a:off x="4355794" y="804313"/>
            <a:ext cx="993170" cy="3071428"/>
          </a:xfrm>
          <a:prstGeom prst="curv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 flipV="1">
            <a:off x="1666186" y="4290616"/>
            <a:ext cx="1185220" cy="5336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6255732">
            <a:off x="6657581" y="4266688"/>
            <a:ext cx="1336929" cy="4511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667853">
            <a:off x="6116880" y="3580870"/>
            <a:ext cx="646232" cy="15452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01386" flipH="1">
            <a:off x="2869911" y="3884486"/>
            <a:ext cx="654343" cy="10364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681211"/>
            <a:ext cx="2622901" cy="123759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304805" y="1776196"/>
            <a:ext cx="244381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prstClr val="black"/>
                </a:solidFill>
                <a:ea typeface="ＭＳ Ｐゴシック" pitchFamily="34" charset="-128"/>
              </a:rPr>
              <a:t> S.MENOPAUSALE</a:t>
            </a:r>
            <a:endParaRPr lang="it-IT" kern="0" dirty="0">
              <a:solidFill>
                <a:prstClr val="black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9148" y="3038398"/>
            <a:ext cx="437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1</a:t>
            </a:r>
            <a:r>
              <a:rPr lang="it-IT" dirty="0" smtClean="0"/>
              <a:t>-</a:t>
            </a:r>
            <a:endParaRPr lang="it-IT" dirty="0"/>
          </a:p>
        </p:txBody>
      </p:sp>
      <p:sp>
        <p:nvSpPr>
          <p:cNvPr id="11" name="Freccia in giù 10"/>
          <p:cNvSpPr/>
          <p:nvPr/>
        </p:nvSpPr>
        <p:spPr>
          <a:xfrm>
            <a:off x="4081826" y="3904805"/>
            <a:ext cx="484632" cy="8963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/>
          <p:cNvSpPr/>
          <p:nvPr/>
        </p:nvSpPr>
        <p:spPr>
          <a:xfrm rot="10800000">
            <a:off x="4659607" y="3841400"/>
            <a:ext cx="484632" cy="9132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in giù 24"/>
          <p:cNvSpPr/>
          <p:nvPr/>
        </p:nvSpPr>
        <p:spPr>
          <a:xfrm rot="5400000">
            <a:off x="3160337" y="3185349"/>
            <a:ext cx="484632" cy="777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/>
          <p:cNvSpPr/>
          <p:nvPr/>
        </p:nvSpPr>
        <p:spPr>
          <a:xfrm rot="16352448">
            <a:off x="5731275" y="3167012"/>
            <a:ext cx="484632" cy="777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267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14348" y="1000108"/>
            <a:ext cx="7143800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prstClr val="white"/>
                </a:solidFill>
              </a:rPr>
              <a:t>DISTURBI PSICO- FISICI NEGLI ONCONAUTI  DURANTE E DOPO I TRATTAMENTI AL RIENTRO AL LAVORO: IL DOLORE</a:t>
            </a:r>
          </a:p>
        </p:txBody>
      </p:sp>
      <p:sp>
        <p:nvSpPr>
          <p:cNvPr id="5" name="Rettangolo 4"/>
          <p:cNvSpPr/>
          <p:nvPr/>
        </p:nvSpPr>
        <p:spPr>
          <a:xfrm>
            <a:off x="899592" y="2348880"/>
            <a:ext cx="7191103" cy="4108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b="1" dirty="0">
                <a:solidFill>
                  <a:prstClr val="black"/>
                </a:solidFill>
              </a:rPr>
              <a:t>Dolore (Incidenza globale: 26-54%)</a:t>
            </a:r>
          </a:p>
          <a:p>
            <a:pPr marL="342900" indent="-342900">
              <a:buFontTx/>
              <a:buChar char="-"/>
            </a:pPr>
            <a:endParaRPr lang="it-IT" sz="2400" b="1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prstClr val="black"/>
                </a:solidFill>
              </a:rPr>
              <a:t>Dolore post mastectomia/QUART: 40</a:t>
            </a:r>
            <a:r>
              <a:rPr lang="it-IT" sz="2400" b="1" dirty="0">
                <a:solidFill>
                  <a:prstClr val="black"/>
                </a:solidFill>
              </a:rPr>
              <a:t>%, dura &gt; 6 aa</a:t>
            </a:r>
            <a:r>
              <a:rPr lang="it-IT" sz="2400" dirty="0">
                <a:solidFill>
                  <a:prstClr val="black"/>
                </a:solidFill>
              </a:rPr>
              <a:t>, il 61% dei casi residua una disabilità</a:t>
            </a:r>
          </a:p>
          <a:p>
            <a:endParaRPr lang="it-IT" sz="24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prstClr val="black"/>
                </a:solidFill>
              </a:rPr>
              <a:t>Dolore post CT: 55%, </a:t>
            </a:r>
            <a:r>
              <a:rPr lang="it-IT" sz="2400" b="1" dirty="0">
                <a:solidFill>
                  <a:prstClr val="black"/>
                </a:solidFill>
              </a:rPr>
              <a:t>dura &gt; 1 aa </a:t>
            </a:r>
            <a:r>
              <a:rPr lang="it-IT" sz="2400" dirty="0">
                <a:solidFill>
                  <a:prstClr val="black"/>
                </a:solidFill>
              </a:rPr>
              <a:t>nel 35%</a:t>
            </a:r>
          </a:p>
          <a:p>
            <a:endParaRPr lang="it-IT" sz="24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400" dirty="0" err="1">
                <a:solidFill>
                  <a:prstClr val="black"/>
                </a:solidFill>
              </a:rPr>
              <a:t>Artromialgie</a:t>
            </a:r>
            <a:r>
              <a:rPr lang="it-IT" sz="2400" dirty="0">
                <a:solidFill>
                  <a:prstClr val="black"/>
                </a:solidFill>
              </a:rPr>
              <a:t> ( 50% nelle donne in OT, </a:t>
            </a:r>
            <a:r>
              <a:rPr lang="it-IT" sz="2400" b="1" dirty="0">
                <a:solidFill>
                  <a:prstClr val="black"/>
                </a:solidFill>
              </a:rPr>
              <a:t>dura &gt; 5-10 aa</a:t>
            </a:r>
            <a:r>
              <a:rPr lang="it-IT" sz="2400" dirty="0">
                <a:solidFill>
                  <a:prstClr val="black"/>
                </a:solidFill>
              </a:rPr>
              <a:t>)</a:t>
            </a:r>
          </a:p>
          <a:p>
            <a:endParaRPr lang="it-IT" sz="2100" b="1" dirty="0">
              <a:solidFill>
                <a:prstClr val="black"/>
              </a:solidFill>
            </a:endParaRPr>
          </a:p>
          <a:p>
            <a:r>
              <a:rPr lang="it-IT" sz="1600" dirty="0">
                <a:solidFill>
                  <a:prstClr val="black"/>
                </a:solidFill>
              </a:rPr>
              <a:t>	-Marcus DA. </a:t>
            </a:r>
            <a:r>
              <a:rPr lang="it-IT" sz="1600" dirty="0" err="1">
                <a:solidFill>
                  <a:prstClr val="black"/>
                </a:solidFill>
              </a:rPr>
              <a:t>Epidemiology</a:t>
            </a:r>
            <a:r>
              <a:rPr lang="it-IT" sz="1600" dirty="0">
                <a:solidFill>
                  <a:prstClr val="black"/>
                </a:solidFill>
              </a:rPr>
              <a:t> of </a:t>
            </a:r>
            <a:r>
              <a:rPr lang="it-IT" sz="1600" dirty="0" err="1">
                <a:solidFill>
                  <a:prstClr val="black"/>
                </a:solidFill>
              </a:rPr>
              <a:t>Cancer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Pain</a:t>
            </a:r>
            <a:r>
              <a:rPr lang="it-IT" sz="1600" dirty="0">
                <a:solidFill>
                  <a:prstClr val="black"/>
                </a:solidFill>
              </a:rPr>
              <a:t>. </a:t>
            </a:r>
            <a:r>
              <a:rPr lang="it-IT" sz="1600" dirty="0" err="1">
                <a:solidFill>
                  <a:prstClr val="black"/>
                </a:solidFill>
              </a:rPr>
              <a:t>Curr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Pain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Headache</a:t>
            </a:r>
            <a:r>
              <a:rPr lang="it-IT" sz="1600" dirty="0">
                <a:solidFill>
                  <a:prstClr val="black"/>
                </a:solidFill>
              </a:rPr>
              <a:t> Rep 2011</a:t>
            </a:r>
          </a:p>
          <a:p>
            <a:r>
              <a:rPr lang="it-IT" sz="1600" dirty="0">
                <a:solidFill>
                  <a:prstClr val="black"/>
                </a:solidFill>
              </a:rPr>
              <a:t>	-</a:t>
            </a:r>
            <a:r>
              <a:rPr lang="it-IT" sz="1600" dirty="0" err="1">
                <a:solidFill>
                  <a:prstClr val="black"/>
                </a:solidFill>
              </a:rPr>
              <a:t>Mehidal</a:t>
            </a:r>
            <a:r>
              <a:rPr lang="it-IT" sz="1600" dirty="0">
                <a:solidFill>
                  <a:prstClr val="black"/>
                </a:solidFill>
              </a:rPr>
              <a:t> MK, BMJ 2013</a:t>
            </a:r>
          </a:p>
          <a:p>
            <a:r>
              <a:rPr lang="it-IT" sz="1600" dirty="0">
                <a:solidFill>
                  <a:prstClr val="black"/>
                </a:solidFill>
              </a:rPr>
              <a:t>	-</a:t>
            </a:r>
            <a:r>
              <a:rPr lang="it-IT" sz="1600" dirty="0" err="1">
                <a:solidFill>
                  <a:prstClr val="black"/>
                </a:solidFill>
              </a:rPr>
              <a:t>Storey</a:t>
            </a:r>
            <a:r>
              <a:rPr lang="it-IT" sz="1600" dirty="0">
                <a:solidFill>
                  <a:prstClr val="black"/>
                </a:solidFill>
              </a:rPr>
              <a:t> DJ , </a:t>
            </a:r>
            <a:r>
              <a:rPr lang="it-IT" sz="1600" dirty="0" err="1">
                <a:solidFill>
                  <a:prstClr val="black"/>
                </a:solidFill>
              </a:rPr>
              <a:t>Ann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Oncol</a:t>
            </a:r>
            <a:r>
              <a:rPr lang="it-IT" sz="1600" dirty="0">
                <a:solidFill>
                  <a:prstClr val="black"/>
                </a:solidFill>
              </a:rPr>
              <a:t> 2010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0"/>
            <a:ext cx="1431400" cy="10119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491934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221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0" y="0"/>
            <a:ext cx="9144000" cy="20928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</a:rPr>
              <a:t>Circa </a:t>
            </a:r>
            <a:r>
              <a:rPr lang="en-US" sz="2600" b="1" dirty="0" err="1">
                <a:solidFill>
                  <a:srgbClr val="002060"/>
                </a:solidFill>
              </a:rPr>
              <a:t>il</a:t>
            </a:r>
            <a:r>
              <a:rPr lang="en-US" sz="2600" b="1" dirty="0">
                <a:solidFill>
                  <a:srgbClr val="002060"/>
                </a:solidFill>
              </a:rPr>
              <a:t> 18-25% </a:t>
            </a:r>
            <a:r>
              <a:rPr lang="en-US" sz="2600" b="1" dirty="0" err="1">
                <a:solidFill>
                  <a:srgbClr val="002060"/>
                </a:solidFill>
              </a:rPr>
              <a:t>degli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Onconauti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riferisce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presenza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di</a:t>
            </a:r>
            <a:r>
              <a:rPr lang="en-US" sz="2600" b="1" dirty="0">
                <a:solidFill>
                  <a:srgbClr val="002060"/>
                </a:solidFill>
              </a:rPr>
              <a:t>   </a:t>
            </a:r>
            <a:r>
              <a:rPr lang="en-US" sz="2600" b="1" dirty="0">
                <a:solidFill>
                  <a:srgbClr val="FF0000"/>
                </a:solidFill>
              </a:rPr>
              <a:t>ANSIA.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</a:rPr>
              <a:t>Il </a:t>
            </a:r>
            <a:r>
              <a:rPr lang="en-US" sz="2600" b="1" dirty="0" err="1">
                <a:solidFill>
                  <a:srgbClr val="002060"/>
                </a:solidFill>
              </a:rPr>
              <a:t>Paziente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può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presentare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una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complessa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combinazione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di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disturbi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fisici</a:t>
            </a:r>
            <a:r>
              <a:rPr lang="en-US" sz="2600" b="1" dirty="0">
                <a:solidFill>
                  <a:srgbClr val="002060"/>
                </a:solidFill>
              </a:rPr>
              <a:t> e </a:t>
            </a:r>
            <a:r>
              <a:rPr lang="en-US" sz="2600" b="1" dirty="0" err="1">
                <a:solidFill>
                  <a:srgbClr val="002060"/>
                </a:solidFill>
              </a:rPr>
              <a:t>psiologici</a:t>
            </a:r>
            <a:r>
              <a:rPr lang="en-US" sz="2600" b="1" dirty="0">
                <a:solidFill>
                  <a:srgbClr val="002060"/>
                </a:solidFill>
              </a:rPr>
              <a:t>, </a:t>
            </a:r>
            <a:r>
              <a:rPr lang="en-US" sz="2600" b="1" dirty="0" err="1">
                <a:solidFill>
                  <a:srgbClr val="002060"/>
                </a:solidFill>
              </a:rPr>
              <a:t>che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rende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impegnativo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il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riconoscimento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dei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sintomi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di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ansia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richiedenti</a:t>
            </a:r>
            <a:r>
              <a:rPr lang="en-US" sz="2600" b="1" dirty="0">
                <a:solidFill>
                  <a:srgbClr val="002060"/>
                </a:solidFill>
              </a:rPr>
              <a:t> un </a:t>
            </a:r>
            <a:r>
              <a:rPr lang="en-US" sz="2600" b="1" dirty="0" err="1">
                <a:solidFill>
                  <a:srgbClr val="002060"/>
                </a:solidFill>
              </a:rPr>
              <a:t>trattamento</a:t>
            </a:r>
            <a:r>
              <a:rPr lang="en-US" sz="2600" b="1" dirty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</a:rPr>
              <a:t>Questi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sintomi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possono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essere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espressi</a:t>
            </a:r>
            <a:r>
              <a:rPr lang="en-US" sz="2600" b="1" dirty="0">
                <a:solidFill>
                  <a:srgbClr val="002060"/>
                </a:solidFill>
              </a:rPr>
              <a:t> come:</a:t>
            </a:r>
            <a:endParaRPr lang="it-IT" sz="2600" b="1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4365104"/>
            <a:ext cx="511256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</a:rPr>
              <a:t>Tensione</a:t>
            </a:r>
            <a:endParaRPr lang="en-US" sz="2400" b="1" i="1" dirty="0">
              <a:solidFill>
                <a:srgbClr val="002060"/>
              </a:solidFill>
            </a:endParaRPr>
          </a:p>
          <a:p>
            <a:r>
              <a:rPr lang="en-US" sz="2400" b="1" i="1" dirty="0" err="1">
                <a:solidFill>
                  <a:srgbClr val="002060"/>
                </a:solidFill>
              </a:rPr>
              <a:t>Irrequietezza</a:t>
            </a:r>
            <a:r>
              <a:rPr lang="en-US" sz="2400" b="1" i="1" dirty="0">
                <a:solidFill>
                  <a:srgbClr val="002060"/>
                </a:solidFill>
              </a:rPr>
              <a:t>                                                                    </a:t>
            </a:r>
          </a:p>
          <a:p>
            <a:r>
              <a:rPr lang="en-US" sz="2400" b="1" i="1" dirty="0" err="1">
                <a:solidFill>
                  <a:srgbClr val="002060"/>
                </a:solidFill>
              </a:rPr>
              <a:t>Nervosismo</a:t>
            </a:r>
            <a:endParaRPr lang="en-US" sz="2400" b="1" i="1" dirty="0">
              <a:solidFill>
                <a:srgbClr val="002060"/>
              </a:solidFill>
            </a:endParaRPr>
          </a:p>
          <a:p>
            <a:r>
              <a:rPr lang="en-US" sz="2400" b="1" i="1" dirty="0" err="1">
                <a:solidFill>
                  <a:srgbClr val="002060"/>
                </a:solidFill>
              </a:rPr>
              <a:t>Iperattività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autonomica</a:t>
            </a:r>
            <a:endParaRPr lang="en-US" sz="2400" b="1" i="1" dirty="0">
              <a:solidFill>
                <a:srgbClr val="002060"/>
              </a:solidFill>
            </a:endParaRPr>
          </a:p>
          <a:p>
            <a:r>
              <a:rPr lang="en-US" sz="2400" b="1" i="1" dirty="0" err="1">
                <a:solidFill>
                  <a:srgbClr val="002060"/>
                </a:solidFill>
              </a:rPr>
              <a:t>Eccessiva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vigilanza</a:t>
            </a:r>
            <a:r>
              <a:rPr lang="en-US" sz="2400" b="1" i="1" dirty="0">
                <a:solidFill>
                  <a:srgbClr val="002060"/>
                </a:solidFill>
              </a:rPr>
              <a:t> a </a:t>
            </a:r>
            <a:r>
              <a:rPr lang="en-US" sz="2400" b="1" i="1" dirty="0" err="1">
                <a:solidFill>
                  <a:srgbClr val="002060"/>
                </a:solidFill>
              </a:rPr>
              <a:t>sintomi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ed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eventi</a:t>
            </a:r>
            <a:endParaRPr lang="en-US" sz="2400" b="1" i="1" dirty="0">
              <a:solidFill>
                <a:srgbClr val="002060"/>
              </a:solidFill>
            </a:endParaRPr>
          </a:p>
          <a:p>
            <a:r>
              <a:rPr lang="en-US" sz="2400" b="1" i="1" dirty="0" err="1">
                <a:solidFill>
                  <a:srgbClr val="002060"/>
                </a:solidFill>
              </a:rPr>
              <a:t>Insonnia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72000" y="3789040"/>
            <a:ext cx="4572000" cy="193899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</a:rPr>
              <a:t>Distraibilità</a:t>
            </a:r>
            <a:endParaRPr lang="en-US" sz="2400" b="1" i="1" dirty="0">
              <a:solidFill>
                <a:srgbClr val="002060"/>
              </a:solidFill>
            </a:endParaRPr>
          </a:p>
          <a:p>
            <a:r>
              <a:rPr lang="en-US" sz="2400" b="1" i="1" dirty="0" err="1">
                <a:solidFill>
                  <a:srgbClr val="002060"/>
                </a:solidFill>
              </a:rPr>
              <a:t>Mancanza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di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respiro</a:t>
            </a:r>
            <a:endParaRPr lang="en-US" sz="2400" b="1" i="1" dirty="0">
              <a:solidFill>
                <a:srgbClr val="002060"/>
              </a:solidFill>
            </a:endParaRPr>
          </a:p>
          <a:p>
            <a:r>
              <a:rPr lang="en-US" sz="2400" b="1" i="1" dirty="0" err="1">
                <a:solidFill>
                  <a:srgbClr val="002060"/>
                </a:solidFill>
              </a:rPr>
              <a:t>Intorpidimento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</a:rPr>
              <a:t>emotivo</a:t>
            </a:r>
            <a:endParaRPr lang="en-US" sz="2400" b="1" i="1" dirty="0">
              <a:solidFill>
                <a:srgbClr val="002060"/>
              </a:solidFill>
            </a:endParaRPr>
          </a:p>
          <a:p>
            <a:r>
              <a:rPr lang="en-US" sz="2400" b="1" i="1" dirty="0" err="1">
                <a:solidFill>
                  <a:srgbClr val="002060"/>
                </a:solidFill>
              </a:rPr>
              <a:t>Apprensione</a:t>
            </a:r>
            <a:endParaRPr lang="en-US" sz="2400" b="1" i="1" dirty="0">
              <a:solidFill>
                <a:srgbClr val="002060"/>
              </a:solidFill>
            </a:endParaRPr>
          </a:p>
          <a:p>
            <a:r>
              <a:rPr lang="en-US" sz="2400" b="1" i="1" dirty="0">
                <a:solidFill>
                  <a:srgbClr val="002060"/>
                </a:solidFill>
              </a:rPr>
              <a:t>Worry (</a:t>
            </a:r>
            <a:r>
              <a:rPr lang="en-US" sz="2400" b="1" i="1" dirty="0" err="1">
                <a:solidFill>
                  <a:srgbClr val="002060"/>
                </a:solidFill>
              </a:rPr>
              <a:t>Rimuginio</a:t>
            </a:r>
            <a:r>
              <a:rPr lang="en-US" sz="2400" b="1" i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027" name="Picture 3" descr="S:\COMUNICAZIONE\LOGO ONCONAUTI\logo 2019\Onconauti_LOGO_UFFICI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865216"/>
            <a:ext cx="1403648" cy="992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33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2CFF7FB-BD38-4E04-BF53-30BFEA22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4218" r="9062" b="57297"/>
          <a:stretch/>
        </p:blipFill>
        <p:spPr>
          <a:xfrm>
            <a:off x="395536" y="368660"/>
            <a:ext cx="813690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41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92896"/>
            <a:ext cx="6882164" cy="407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23929" cy="48165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03648" y="2111442"/>
            <a:ext cx="6624736" cy="309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350" b="1" dirty="0">
                <a:solidFill>
                  <a:prstClr val="black"/>
                </a:solidFill>
              </a:rPr>
              <a:t>ANDAMENTO DEI SINTOMI DOPO 12 MESI DAL RIENTRO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3246" y="0"/>
            <a:ext cx="1310754" cy="9266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1052736"/>
            <a:ext cx="9144000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STUDIO SULLE 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DIFFICOLT</a:t>
            </a:r>
            <a:r>
              <a:rPr lang="it-IT" cap="all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AL REINSERIMENTO LAVORATIVO  DELLE DONNE  TRATTATE PER NEOPLASIA DELLA MAMMELLA A BOLOGNA: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(AUSL Bologna, Ass. </a:t>
            </a:r>
            <a:r>
              <a:rPr lang="it-IT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Onconauti</a:t>
            </a:r>
            <a:r>
              <a:rPr lang="it-IT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2015)  N. 1541 donne, 841 </a:t>
            </a:r>
            <a:r>
              <a:rPr lang="it-IT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Resp</a:t>
            </a:r>
            <a:r>
              <a:rPr lang="it-IT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540 età lavorativa</a:t>
            </a:r>
          </a:p>
        </p:txBody>
      </p:sp>
    </p:spTree>
    <p:extLst>
      <p:ext uri="{BB962C8B-B14F-4D97-AF65-F5344CB8AC3E}">
        <p14:creationId xmlns:p14="http://schemas.microsoft.com/office/powerpoint/2010/main" val="223672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14348" y="1000108"/>
            <a:ext cx="7602068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I FATTORI DI RISCHIO PREDITTIVI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</a:rPr>
              <a:t>      DI NON RIENTRO,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</a:rPr>
              <a:t>O DI RIENTRO PROBLEMATICO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</a:rPr>
              <a:t>AL LAVORO NELLE DONNE OPERATE AL SENO</a:t>
            </a:r>
            <a:endParaRPr lang="it-IT" sz="2800" b="1" dirty="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19830" y="3140968"/>
            <a:ext cx="7191103" cy="220060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1- Tipo di Trattamento oncologico</a:t>
            </a:r>
          </a:p>
          <a:p>
            <a:r>
              <a:rPr lang="it-IT" sz="2800" b="1" dirty="0">
                <a:solidFill>
                  <a:srgbClr val="002060"/>
                </a:solidFill>
              </a:rPr>
              <a:t>2- Fattori </a:t>
            </a:r>
            <a:r>
              <a:rPr lang="it-IT" sz="2800" b="1" dirty="0" err="1">
                <a:solidFill>
                  <a:srgbClr val="002060"/>
                </a:solidFill>
              </a:rPr>
              <a:t>Psico</a:t>
            </a:r>
            <a:r>
              <a:rPr lang="it-IT" sz="2800" b="1" dirty="0">
                <a:solidFill>
                  <a:srgbClr val="002060"/>
                </a:solidFill>
              </a:rPr>
              <a:t>-Sociali</a:t>
            </a:r>
          </a:p>
          <a:p>
            <a:r>
              <a:rPr lang="it-IT" sz="2800" b="1" dirty="0">
                <a:solidFill>
                  <a:srgbClr val="002060"/>
                </a:solidFill>
              </a:rPr>
              <a:t>3- Stato di Salute precedente alla diagnosi</a:t>
            </a:r>
          </a:p>
          <a:p>
            <a:r>
              <a:rPr lang="it-IT" sz="2800" b="1" dirty="0">
                <a:solidFill>
                  <a:srgbClr val="002060"/>
                </a:solidFill>
              </a:rPr>
              <a:t>4- Presenza di Sintomi al rientro al Lavoro</a:t>
            </a:r>
            <a:endParaRPr lang="it-IT" sz="3200" dirty="0">
              <a:solidFill>
                <a:srgbClr val="002060"/>
              </a:solidFill>
            </a:endParaRPr>
          </a:p>
          <a:p>
            <a:endParaRPr lang="it-IT" sz="2100" dirty="0">
              <a:solidFill>
                <a:srgbClr val="00206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33246" y="0"/>
            <a:ext cx="1310754" cy="92667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72069" y="5874858"/>
            <a:ext cx="66478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it-IT" sz="1600" dirty="0">
                <a:solidFill>
                  <a:srgbClr val="002060"/>
                </a:solidFill>
              </a:rPr>
              <a:t>Muriel AM, </a:t>
            </a:r>
            <a:r>
              <a:rPr lang="it-IT" sz="1600" dirty="0" err="1">
                <a:solidFill>
                  <a:srgbClr val="002060"/>
                </a:solidFill>
              </a:rPr>
              <a:t>S.Giordani</a:t>
            </a:r>
            <a:r>
              <a:rPr lang="it-IT" sz="1600" dirty="0">
                <a:solidFill>
                  <a:srgbClr val="002060"/>
                </a:solidFill>
              </a:rPr>
              <a:t>, </a:t>
            </a:r>
            <a:r>
              <a:rPr lang="it-IT" sz="1600" dirty="0" err="1">
                <a:solidFill>
                  <a:srgbClr val="002060"/>
                </a:solidFill>
              </a:rPr>
              <a:t>R.Bonfiglioli</a:t>
            </a:r>
            <a:r>
              <a:rPr lang="it-IT" sz="1600" dirty="0">
                <a:solidFill>
                  <a:srgbClr val="002060"/>
                </a:solidFill>
              </a:rPr>
              <a:t>, C. Morelli and </a:t>
            </a:r>
            <a:r>
              <a:rPr lang="it-IT" sz="1600" dirty="0" err="1">
                <a:solidFill>
                  <a:srgbClr val="002060"/>
                </a:solidFill>
              </a:rPr>
              <a:t>P.Pandolfi</a:t>
            </a:r>
            <a:r>
              <a:rPr lang="it-IT" sz="1600" dirty="0">
                <a:solidFill>
                  <a:srgbClr val="002060"/>
                </a:solidFill>
              </a:rPr>
              <a:t>: </a:t>
            </a:r>
          </a:p>
          <a:p>
            <a:pPr algn="r">
              <a:defRPr/>
            </a:pPr>
            <a:r>
              <a:rPr lang="it-IT" sz="1600" dirty="0" err="1">
                <a:solidFill>
                  <a:srgbClr val="002060"/>
                </a:solidFill>
              </a:rPr>
              <a:t>Perceived</a:t>
            </a:r>
            <a:r>
              <a:rPr lang="it-IT" sz="1600" dirty="0">
                <a:solidFill>
                  <a:srgbClr val="002060"/>
                </a:solidFill>
              </a:rPr>
              <a:t> Work </a:t>
            </a:r>
            <a:r>
              <a:rPr lang="it-IT" sz="1600" dirty="0" err="1">
                <a:solidFill>
                  <a:srgbClr val="002060"/>
                </a:solidFill>
              </a:rPr>
              <a:t>Ability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at</a:t>
            </a:r>
            <a:r>
              <a:rPr lang="it-IT" sz="1600" dirty="0">
                <a:solidFill>
                  <a:srgbClr val="002060"/>
                </a:solidFill>
              </a:rPr>
              <a:t> Return to Work in </a:t>
            </a:r>
            <a:r>
              <a:rPr lang="it-IT" sz="1600" dirty="0" err="1">
                <a:solidFill>
                  <a:srgbClr val="002060"/>
                </a:solidFill>
              </a:rPr>
              <a:t>women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treated</a:t>
            </a:r>
            <a:r>
              <a:rPr lang="it-IT" sz="1600" dirty="0">
                <a:solidFill>
                  <a:srgbClr val="002060"/>
                </a:solidFill>
              </a:rPr>
              <a:t> for </a:t>
            </a:r>
            <a:r>
              <a:rPr lang="it-IT" sz="1600" dirty="0" err="1">
                <a:solidFill>
                  <a:srgbClr val="002060"/>
                </a:solidFill>
              </a:rPr>
              <a:t>breast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cancer</a:t>
            </a:r>
            <a:r>
              <a:rPr lang="it-IT" sz="1600" dirty="0">
                <a:solidFill>
                  <a:srgbClr val="002060"/>
                </a:solidFill>
              </a:rPr>
              <a:t>:</a:t>
            </a:r>
          </a:p>
          <a:p>
            <a:pPr algn="r">
              <a:defRPr/>
            </a:pPr>
            <a:r>
              <a:rPr lang="it-IT" sz="1600" dirty="0">
                <a:solidFill>
                  <a:srgbClr val="002060"/>
                </a:solidFill>
              </a:rPr>
              <a:t>A </a:t>
            </a:r>
            <a:r>
              <a:rPr lang="it-IT" sz="1600" dirty="0" err="1">
                <a:solidFill>
                  <a:srgbClr val="002060"/>
                </a:solidFill>
              </a:rPr>
              <a:t>Questionnaire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based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Study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 err="1">
                <a:solidFill>
                  <a:srgbClr val="002060"/>
                </a:solidFill>
              </a:rPr>
              <a:t>Med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Lav</a:t>
            </a:r>
            <a:r>
              <a:rPr lang="it-IT" sz="1600" dirty="0">
                <a:solidFill>
                  <a:srgbClr val="002060"/>
                </a:solidFill>
              </a:rPr>
              <a:t> 2018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883350" cy="4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15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14348" y="1000108"/>
            <a:ext cx="7602068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prstClr val="white"/>
                </a:solidFill>
              </a:rPr>
              <a:t>LO STUDIO SULLE DIFFICOLTA’ AL REINSERIMENTO LAVORATIVO DELLE DONNE OPERATE AL SENO NELLA AUSL BOLOGNA (503 </a:t>
            </a:r>
            <a:r>
              <a:rPr lang="it-IT" sz="2100" b="1" dirty="0" err="1">
                <a:solidFill>
                  <a:prstClr val="white"/>
                </a:solidFill>
              </a:rPr>
              <a:t>pts</a:t>
            </a:r>
            <a:r>
              <a:rPr lang="it-IT" sz="2100" b="1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683568" y="2025526"/>
            <a:ext cx="7632848" cy="39857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300" b="1" dirty="0">
                <a:solidFill>
                  <a:prstClr val="black"/>
                </a:solidFill>
              </a:rPr>
              <a:t>		              CONCLUSIONI</a:t>
            </a:r>
          </a:p>
          <a:p>
            <a:pPr marL="342900" indent="-342900">
              <a:buFontTx/>
              <a:buChar char="-"/>
            </a:pPr>
            <a:r>
              <a:rPr lang="it-IT" sz="2300" dirty="0">
                <a:solidFill>
                  <a:prstClr val="black"/>
                </a:solidFill>
              </a:rPr>
              <a:t>Le donne  lungo sopravviventi più fragili sono a maggior rischio di disabilità e reinserimento lavorativo problematico</a:t>
            </a:r>
          </a:p>
          <a:p>
            <a:pPr marL="342900" indent="-342900">
              <a:buFontTx/>
              <a:buChar char="-"/>
            </a:pPr>
            <a:endParaRPr lang="it-IT" sz="23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300" dirty="0">
                <a:solidFill>
                  <a:prstClr val="black"/>
                </a:solidFill>
              </a:rPr>
              <a:t>Servono interventi di reinserimento facilitato, ma anche </a:t>
            </a:r>
            <a:r>
              <a:rPr lang="it-IT" sz="2300" b="1" dirty="0">
                <a:solidFill>
                  <a:srgbClr val="FF0000"/>
                </a:solidFill>
              </a:rPr>
              <a:t>programmi formativi per i Medici Competenti e per le Aziende</a:t>
            </a:r>
          </a:p>
          <a:p>
            <a:endParaRPr lang="it-IT" sz="2300" dirty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2300" b="1" i="1" dirty="0">
                <a:solidFill>
                  <a:prstClr val="black"/>
                </a:solidFill>
              </a:rPr>
              <a:t>Un ritorno al lavoro efficace dovrebbe essere considerato PARTE INTEGRANTE DEL PROCESSO RIABILITATIVO </a:t>
            </a:r>
          </a:p>
          <a:p>
            <a:endParaRPr lang="it-IT" sz="2300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2600" y="0"/>
            <a:ext cx="1431400" cy="101196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96154" y="5995844"/>
            <a:ext cx="6647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it-IT" sz="1600" dirty="0">
                <a:solidFill>
                  <a:srgbClr val="002060"/>
                </a:solidFill>
              </a:rPr>
              <a:t>Muriel AM, </a:t>
            </a:r>
            <a:r>
              <a:rPr lang="it-IT" sz="1600" dirty="0" err="1">
                <a:solidFill>
                  <a:srgbClr val="002060"/>
                </a:solidFill>
              </a:rPr>
              <a:t>S.Giordani</a:t>
            </a:r>
            <a:r>
              <a:rPr lang="it-IT" sz="1600" dirty="0">
                <a:solidFill>
                  <a:srgbClr val="002060"/>
                </a:solidFill>
              </a:rPr>
              <a:t>, </a:t>
            </a:r>
            <a:r>
              <a:rPr lang="it-IT" sz="1600" dirty="0" err="1">
                <a:solidFill>
                  <a:srgbClr val="002060"/>
                </a:solidFill>
              </a:rPr>
              <a:t>R.Bonfiglioli</a:t>
            </a:r>
            <a:r>
              <a:rPr lang="it-IT" sz="1600" dirty="0">
                <a:solidFill>
                  <a:srgbClr val="002060"/>
                </a:solidFill>
              </a:rPr>
              <a:t>, C. Morelli and </a:t>
            </a:r>
            <a:r>
              <a:rPr lang="it-IT" sz="1600" dirty="0" err="1">
                <a:solidFill>
                  <a:srgbClr val="002060"/>
                </a:solidFill>
              </a:rPr>
              <a:t>P.Pandolfi</a:t>
            </a:r>
            <a:r>
              <a:rPr lang="it-IT" sz="1600" dirty="0">
                <a:solidFill>
                  <a:srgbClr val="002060"/>
                </a:solidFill>
              </a:rPr>
              <a:t>: </a:t>
            </a:r>
          </a:p>
          <a:p>
            <a:pPr algn="r">
              <a:defRPr/>
            </a:pPr>
            <a:r>
              <a:rPr lang="it-IT" sz="1600" dirty="0" err="1">
                <a:solidFill>
                  <a:srgbClr val="002060"/>
                </a:solidFill>
              </a:rPr>
              <a:t>Perceived</a:t>
            </a:r>
            <a:r>
              <a:rPr lang="it-IT" sz="1600" dirty="0">
                <a:solidFill>
                  <a:srgbClr val="002060"/>
                </a:solidFill>
              </a:rPr>
              <a:t> Work </a:t>
            </a:r>
            <a:r>
              <a:rPr lang="it-IT" sz="1600" dirty="0" err="1">
                <a:solidFill>
                  <a:srgbClr val="002060"/>
                </a:solidFill>
              </a:rPr>
              <a:t>Ability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at</a:t>
            </a:r>
            <a:r>
              <a:rPr lang="it-IT" sz="1600" dirty="0">
                <a:solidFill>
                  <a:srgbClr val="002060"/>
                </a:solidFill>
              </a:rPr>
              <a:t> Return to Work in </a:t>
            </a:r>
            <a:r>
              <a:rPr lang="it-IT" sz="1600" dirty="0" err="1">
                <a:solidFill>
                  <a:srgbClr val="002060"/>
                </a:solidFill>
              </a:rPr>
              <a:t>women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treated</a:t>
            </a:r>
            <a:r>
              <a:rPr lang="it-IT" sz="1600" dirty="0">
                <a:solidFill>
                  <a:srgbClr val="002060"/>
                </a:solidFill>
              </a:rPr>
              <a:t> for </a:t>
            </a:r>
            <a:r>
              <a:rPr lang="it-IT" sz="1600" dirty="0" err="1">
                <a:solidFill>
                  <a:srgbClr val="002060"/>
                </a:solidFill>
              </a:rPr>
              <a:t>breast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cancer</a:t>
            </a:r>
            <a:r>
              <a:rPr lang="it-IT" sz="1600" dirty="0">
                <a:solidFill>
                  <a:srgbClr val="002060"/>
                </a:solidFill>
              </a:rPr>
              <a:t>:</a:t>
            </a:r>
          </a:p>
          <a:p>
            <a:pPr algn="r">
              <a:defRPr/>
            </a:pPr>
            <a:r>
              <a:rPr lang="it-IT" sz="1600" dirty="0">
                <a:solidFill>
                  <a:srgbClr val="002060"/>
                </a:solidFill>
              </a:rPr>
              <a:t>A </a:t>
            </a:r>
            <a:r>
              <a:rPr lang="it-IT" sz="1600" dirty="0" err="1">
                <a:solidFill>
                  <a:srgbClr val="002060"/>
                </a:solidFill>
              </a:rPr>
              <a:t>Questionnaire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based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Study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 err="1">
                <a:solidFill>
                  <a:srgbClr val="002060"/>
                </a:solidFill>
              </a:rPr>
              <a:t>Med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Lav</a:t>
            </a:r>
            <a:r>
              <a:rPr lang="it-IT" sz="1600" dirty="0">
                <a:solidFill>
                  <a:srgbClr val="002060"/>
                </a:solidFill>
              </a:rPr>
              <a:t> 2018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883350" cy="4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2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71670" y="3500438"/>
            <a:ext cx="6443212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2060"/>
                </a:solidFill>
              </a:rPr>
              <a:t>UN NUOVO BISOGNO: IL SUPPORTO PER IL REINSERIMENTO LAVORATIVO DEI PAZIENTI ONCOLOGICI</a:t>
            </a:r>
          </a:p>
        </p:txBody>
      </p:sp>
      <p:sp>
        <p:nvSpPr>
          <p:cNvPr id="7" name="Freccia a destra 6"/>
          <p:cNvSpPr/>
          <p:nvPr/>
        </p:nvSpPr>
        <p:spPr>
          <a:xfrm rot="5400000">
            <a:off x="4473816" y="4494089"/>
            <a:ext cx="539353" cy="432197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350">
              <a:solidFill>
                <a:prstClr val="white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4818" y="5285241"/>
            <a:ext cx="2659182" cy="15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96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xmlns="" id="{B07FDE72-D0B3-4D3C-A47A-DAB3EC28A0F2}"/>
              </a:ext>
            </a:extLst>
          </p:cNvPr>
          <p:cNvSpPr txBox="1">
            <a:spLocks/>
          </p:cNvSpPr>
          <p:nvPr/>
        </p:nvSpPr>
        <p:spPr>
          <a:xfrm>
            <a:off x="0" y="1182676"/>
            <a:ext cx="9144000" cy="740344"/>
          </a:xfrm>
          <a:prstGeom prst="rect">
            <a:avLst/>
          </a:prstGeom>
          <a:solidFill>
            <a:srgbClr val="835B56"/>
          </a:solidFill>
        </p:spPr>
        <p:txBody>
          <a:bodyPr vert="horz" lIns="68580" tIns="34290" rIns="68580" bIns="34290" rtlCol="0">
            <a:normAutofit fontScale="6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it-IT" sz="3075" dirty="0">
              <a:solidFill>
                <a:srgbClr val="924338"/>
              </a:solidFill>
              <a:latin typeface="Bauhaus 93" panose="04030905020B02020C02" pitchFamily="8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5025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PROGETTO «RETURN TO WORK</a:t>
            </a:r>
            <a:r>
              <a:rPr lang="it-IT" sz="45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2100" dirty="0">
              <a:solidFill>
                <a:srgbClr val="C00000"/>
              </a:solidFill>
              <a:latin typeface="Bauhaus 93" panose="04030905020B02020C02" pitchFamily="82" charset="0"/>
            </a:endParaRPr>
          </a:p>
        </p:txBody>
      </p:sp>
      <p:graphicFrame>
        <p:nvGraphicFramePr>
          <p:cNvPr id="11" name="Segnaposto contenuto 3">
            <a:extLst>
              <a:ext uri="{FF2B5EF4-FFF2-40B4-BE49-F238E27FC236}">
                <a16:creationId xmlns:a16="http://schemas.microsoft.com/office/drawing/2014/main" xmlns="" id="{6B0043D8-33F3-4618-9DB2-B6A6B66404E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1923019"/>
          <a:ext cx="9144000" cy="407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619672" cy="95794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421157" y="324433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kern="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3" name="Ovale 2"/>
          <p:cNvSpPr/>
          <p:nvPr/>
        </p:nvSpPr>
        <p:spPr>
          <a:xfrm>
            <a:off x="662407" y="4077072"/>
            <a:ext cx="294858" cy="328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5" name="Rettangolo 4"/>
          <p:cNvSpPr/>
          <p:nvPr/>
        </p:nvSpPr>
        <p:spPr>
          <a:xfrm>
            <a:off x="4421157" y="324433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6" name="Ovale 5"/>
          <p:cNvSpPr/>
          <p:nvPr/>
        </p:nvSpPr>
        <p:spPr>
          <a:xfrm>
            <a:off x="4899788" y="2019412"/>
            <a:ext cx="301685" cy="25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21157" y="324433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" name="Ovale 7"/>
          <p:cNvSpPr/>
          <p:nvPr/>
        </p:nvSpPr>
        <p:spPr>
          <a:xfrm>
            <a:off x="5050631" y="4113075"/>
            <a:ext cx="301685" cy="25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343504" y="6259259"/>
            <a:ext cx="511256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Stefano </a:t>
            </a:r>
            <a:r>
              <a:rPr lang="it-IT" dirty="0" smtClean="0"/>
              <a:t>Giordani, </a:t>
            </a:r>
            <a:r>
              <a:rPr lang="it-IT" dirty="0"/>
              <a:t>Giuseppe Ferrari, Mauro </a:t>
            </a:r>
            <a:r>
              <a:rPr lang="it-IT" dirty="0" err="1" smtClean="0"/>
              <a:t>Valsiglio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0306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838B5405-ECBB-423F-8541-0EB0BBF1A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081297"/>
            <a:ext cx="7610773" cy="53836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160533A-56D2-4D69-B0E6-504763638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757"/>
            <a:ext cx="1437264" cy="6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5D96462B-FCB8-419F-A12A-CA879313A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346" y="857250"/>
            <a:ext cx="7271309" cy="53080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4298A9D-6809-4AAA-A381-F469DF1E8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2051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1"/>
          <p:cNvSpPr txBox="1">
            <a:spLocks noChangeArrowheads="1"/>
          </p:cNvSpPr>
          <p:nvPr/>
        </p:nvSpPr>
        <p:spPr bwMode="auto">
          <a:xfrm>
            <a:off x="2627784" y="1048343"/>
            <a:ext cx="4378038" cy="64850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89994" tIns="46797" rIns="89994" bIns="46797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</a:rPr>
              <a:t>	Creare Relazioni Collaborative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</a:rPr>
              <a:t>tra Lavoratore, Colleghi e Azienda</a:t>
            </a:r>
          </a:p>
        </p:txBody>
      </p:sp>
      <p:sp>
        <p:nvSpPr>
          <p:cNvPr id="281603" name="Oval 2"/>
          <p:cNvSpPr>
            <a:spLocks noChangeArrowheads="1"/>
          </p:cNvSpPr>
          <p:nvPr/>
        </p:nvSpPr>
        <p:spPr bwMode="auto">
          <a:xfrm>
            <a:off x="3379461" y="2403028"/>
            <a:ext cx="2755721" cy="180521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it-IT" altLang="it-IT" sz="1800" b="1" dirty="0">
                <a:solidFill>
                  <a:srgbClr val="FF0000"/>
                </a:solidFill>
              </a:rPr>
              <a:t>HR Manager   + Medico </a:t>
            </a:r>
            <a:r>
              <a:rPr lang="it-IT" altLang="it-IT" sz="1800" b="1" dirty="0" err="1">
                <a:solidFill>
                  <a:srgbClr val="FF0000"/>
                </a:solidFill>
              </a:rPr>
              <a:t>Comp</a:t>
            </a:r>
            <a:r>
              <a:rPr lang="it-IT" altLang="it-IT" sz="1800" b="1" dirty="0">
                <a:solidFill>
                  <a:srgbClr val="FF0000"/>
                </a:solidFill>
              </a:rPr>
              <a:t> +      Team Docenti = 	         </a:t>
            </a:r>
            <a:r>
              <a:rPr lang="it-IT" altLang="it-IT" sz="1800" b="1" dirty="0" err="1">
                <a:solidFill>
                  <a:schemeClr val="accent1">
                    <a:lumMod val="50000"/>
                  </a:schemeClr>
                </a:solidFill>
              </a:rPr>
              <a:t>RtW</a:t>
            </a:r>
            <a:endParaRPr lang="it-IT" altLang="it-IT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1604" name="AutoShape 3"/>
          <p:cNvSpPr>
            <a:spLocks noChangeArrowheads="1"/>
          </p:cNvSpPr>
          <p:nvPr/>
        </p:nvSpPr>
        <p:spPr bwMode="auto">
          <a:xfrm>
            <a:off x="467545" y="2689795"/>
            <a:ext cx="2699300" cy="123168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None/>
            </a:pPr>
            <a:r>
              <a:rPr lang="it-IT" sz="1800" b="1" dirty="0"/>
              <a:t>    Primo </a:t>
            </a:r>
            <a:r>
              <a:rPr lang="it-IT" sz="1800" b="1" dirty="0" err="1"/>
              <a:t>Step</a:t>
            </a:r>
            <a:r>
              <a:rPr lang="it-IT" sz="1800" dirty="0"/>
              <a:t> </a:t>
            </a:r>
          </a:p>
          <a:p>
            <a:pPr>
              <a:buNone/>
            </a:pPr>
            <a:r>
              <a:rPr lang="it-IT" sz="1800" dirty="0"/>
              <a:t>(</a:t>
            </a:r>
            <a:r>
              <a:rPr lang="it-IT" sz="1800" b="1" dirty="0"/>
              <a:t>Durata </a:t>
            </a:r>
            <a:r>
              <a:rPr lang="it-IT" sz="1800" b="1" dirty="0" smtClean="0"/>
              <a:t>1-2 ore</a:t>
            </a:r>
            <a:r>
              <a:rPr lang="it-IT" sz="1800" dirty="0" smtClean="0"/>
              <a:t>): </a:t>
            </a:r>
            <a:r>
              <a:rPr lang="it-IT" sz="1800" dirty="0"/>
              <a:t>Incontro con Direzione   	      (Piano </a:t>
            </a:r>
            <a:r>
              <a:rPr lang="it-IT" sz="1800" dirty="0" err="1"/>
              <a:t>RtW</a:t>
            </a:r>
            <a:r>
              <a:rPr lang="it-IT" sz="1800" dirty="0"/>
              <a:t>)</a:t>
            </a:r>
          </a:p>
        </p:txBody>
      </p:sp>
      <p:sp>
        <p:nvSpPr>
          <p:cNvPr id="281605" name="AutoShape 4"/>
          <p:cNvSpPr>
            <a:spLocks noChangeArrowheads="1"/>
          </p:cNvSpPr>
          <p:nvPr/>
        </p:nvSpPr>
        <p:spPr bwMode="auto">
          <a:xfrm>
            <a:off x="6439996" y="2633055"/>
            <a:ext cx="2592388" cy="115576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it-IT" sz="1800" b="1" dirty="0"/>
              <a:t>Secondo </a:t>
            </a:r>
            <a:r>
              <a:rPr lang="it-IT" sz="1800" b="1" dirty="0" err="1"/>
              <a:t>Step</a:t>
            </a:r>
            <a:r>
              <a:rPr lang="it-IT" sz="1800" b="1" dirty="0"/>
              <a:t> (durata </a:t>
            </a:r>
            <a:r>
              <a:rPr lang="it-IT" sz="1800" b="1" dirty="0" smtClean="0"/>
              <a:t>1 settimana</a:t>
            </a:r>
            <a:r>
              <a:rPr lang="it-IT" sz="1800" b="1" dirty="0" smtClean="0"/>
              <a:t>)</a:t>
            </a:r>
            <a:endParaRPr lang="it-IT" sz="1800" b="1" dirty="0"/>
          </a:p>
          <a:p>
            <a:pPr algn="ctr">
              <a:spcBef>
                <a:spcPct val="0"/>
              </a:spcBef>
              <a:buClrTx/>
              <a:buNone/>
            </a:pPr>
            <a:r>
              <a:rPr lang="it-IT" sz="1800" dirty="0" smtClean="0"/>
              <a:t>Compilazione WAI on line</a:t>
            </a:r>
            <a:endParaRPr lang="it-IT" altLang="it-IT" sz="1800" dirty="0"/>
          </a:p>
        </p:txBody>
      </p:sp>
      <p:sp>
        <p:nvSpPr>
          <p:cNvPr id="281606" name="AutoShape 5"/>
          <p:cNvSpPr>
            <a:spLocks noChangeArrowheads="1"/>
          </p:cNvSpPr>
          <p:nvPr/>
        </p:nvSpPr>
        <p:spPr bwMode="auto">
          <a:xfrm>
            <a:off x="2267744" y="5256278"/>
            <a:ext cx="4824536" cy="156734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buNone/>
            </a:pPr>
            <a:r>
              <a:rPr lang="it-IT" sz="1800" b="1" dirty="0"/>
              <a:t>	     Terzo </a:t>
            </a:r>
            <a:r>
              <a:rPr lang="it-IT" sz="1800" b="1" dirty="0" err="1"/>
              <a:t>Step</a:t>
            </a:r>
            <a:r>
              <a:rPr lang="it-IT" sz="1800" b="1" dirty="0"/>
              <a:t>: (Durata 3 mesi) </a:t>
            </a:r>
          </a:p>
          <a:p>
            <a:pPr>
              <a:buNone/>
            </a:pPr>
            <a:r>
              <a:rPr lang="it-IT" sz="1800" dirty="0"/>
              <a:t>Percorso di Riabilitazione Integrata per i 	                casi più a </a:t>
            </a:r>
            <a:r>
              <a:rPr lang="it-IT" sz="1800" dirty="0" smtClean="0"/>
              <a:t>rischio </a:t>
            </a:r>
          </a:p>
          <a:p>
            <a:pPr>
              <a:buNone/>
            </a:pPr>
            <a:r>
              <a:rPr lang="it-IT" sz="1800" dirty="0" smtClean="0"/>
              <a:t>(Score WAI+POMS+ Score Stile di vita)+ 	                       </a:t>
            </a:r>
            <a:r>
              <a:rPr lang="it-IT" sz="1800" dirty="0" err="1" smtClean="0"/>
              <a:t>Comorbidità</a:t>
            </a:r>
            <a:endParaRPr lang="it-IT" sz="1800" dirty="0"/>
          </a:p>
        </p:txBody>
      </p:sp>
      <p:sp>
        <p:nvSpPr>
          <p:cNvPr id="281613" name="Text Box 12"/>
          <p:cNvSpPr txBox="1">
            <a:spLocks noChangeArrowheads="1"/>
          </p:cNvSpPr>
          <p:nvPr/>
        </p:nvSpPr>
        <p:spPr bwMode="auto">
          <a:xfrm>
            <a:off x="3103178" y="4245854"/>
            <a:ext cx="3350272" cy="97281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9994" tIns="46797" rIns="89994" bIns="46797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b="1" i="1" dirty="0">
                <a:solidFill>
                  <a:srgbClr val="FF0000"/>
                </a:solidFill>
              </a:rPr>
              <a:t>       Aggiustamenti Ragionevoli della mansione, Informazione sui Diritti</a:t>
            </a:r>
          </a:p>
        </p:txBody>
      </p:sp>
      <p:sp>
        <p:nvSpPr>
          <p:cNvPr id="281614" name="Rectangle 13"/>
          <p:cNvSpPr>
            <a:spLocks noChangeArrowheads="1"/>
          </p:cNvSpPr>
          <p:nvPr/>
        </p:nvSpPr>
        <p:spPr bwMode="auto">
          <a:xfrm>
            <a:off x="4606925" y="76200"/>
            <a:ext cx="45370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4" tIns="46797" rIns="89994" bIns="46797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200" b="1">
                <a:solidFill>
                  <a:srgbClr val="FFFFFF"/>
                </a:solidFill>
              </a:rPr>
              <a:t>Dall’assistenza integrata oncologica alle cure palliative domiciliari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653908" y="221155"/>
            <a:ext cx="6248812" cy="707880"/>
          </a:xfrm>
          <a:prstGeom prst="rect">
            <a:avLst/>
          </a:prstGeom>
          <a:solidFill>
            <a:schemeClr val="bg1"/>
          </a:solidFill>
        </p:spPr>
        <p:txBody>
          <a:bodyPr wrap="none" lIns="91433" tIns="45717" rIns="91433" bIns="45717">
            <a:spAutoFit/>
          </a:bodyPr>
          <a:lstStyle/>
          <a:p>
            <a:pPr algn="ctr" defTabSz="449232">
              <a:buClr>
                <a:srgbClr val="000000"/>
              </a:buClr>
              <a:buSzPct val="100000"/>
              <a:defRPr/>
            </a:pPr>
            <a:r>
              <a:rPr lang="it-IT" sz="4000" dirty="0">
                <a:solidFill>
                  <a:srgbClr val="002060"/>
                </a:solidFill>
                <a:latin typeface="Bauhaus 93" panose="04030905020B02020C02" pitchFamily="82" charset="0"/>
                <a:ea typeface="+mj-ea"/>
                <a:cs typeface="+mj-cs"/>
              </a:rPr>
              <a:t>IL PROGETTO «RETURN TO WORK»</a:t>
            </a:r>
            <a:endParaRPr lang="it-IT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79319" cy="692695"/>
          </a:xfrm>
          <a:prstGeom prst="rect">
            <a:avLst/>
          </a:prstGeom>
        </p:spPr>
      </p:pic>
      <p:sp>
        <p:nvSpPr>
          <p:cNvPr id="2" name="Freccia circolare a destra 1"/>
          <p:cNvSpPr/>
          <p:nvPr/>
        </p:nvSpPr>
        <p:spPr>
          <a:xfrm rot="1019224" flipH="1">
            <a:off x="7316167" y="4083450"/>
            <a:ext cx="1297724" cy="2462718"/>
          </a:xfrm>
          <a:prstGeom prst="curv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circolare a destra 18"/>
          <p:cNvSpPr/>
          <p:nvPr/>
        </p:nvSpPr>
        <p:spPr>
          <a:xfrm rot="16405461" flipH="1">
            <a:off x="4339997" y="815778"/>
            <a:ext cx="993170" cy="3071428"/>
          </a:xfrm>
          <a:prstGeom prst="curv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285801">
            <a:off x="422371" y="4153243"/>
            <a:ext cx="1627773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11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86C50325-41E9-4B3B-B9EF-EF4132E32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8" y="4195128"/>
            <a:ext cx="3167102" cy="211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BBB9B162-DBC0-4872-A0D3-B9195F0C5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66" y="4195128"/>
            <a:ext cx="3162158" cy="211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xmlns="" id="{22CF632D-BECA-4806-80A5-275A0C7DC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36" y="2971800"/>
            <a:ext cx="3584531" cy="2111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Freccia curva 19">
            <a:extLst>
              <a:ext uri="{FF2B5EF4-FFF2-40B4-BE49-F238E27FC236}">
                <a16:creationId xmlns:a16="http://schemas.microsoft.com/office/drawing/2014/main" xmlns="" id="{A9EFFF77-03E1-42F6-A802-07B69C7EA9B9}"/>
              </a:ext>
            </a:extLst>
          </p:cNvPr>
          <p:cNvSpPr/>
          <p:nvPr/>
        </p:nvSpPr>
        <p:spPr>
          <a:xfrm>
            <a:off x="1794198" y="3470590"/>
            <a:ext cx="985539" cy="724538"/>
          </a:xfrm>
          <a:prstGeom prst="ben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it-IT" sz="1350" dirty="0">
              <a:solidFill>
                <a:prstClr val="black"/>
              </a:solidFill>
            </a:endParaRPr>
          </a:p>
        </p:txBody>
      </p:sp>
      <p:sp>
        <p:nvSpPr>
          <p:cNvPr id="21" name="Freccia curva 20">
            <a:extLst>
              <a:ext uri="{FF2B5EF4-FFF2-40B4-BE49-F238E27FC236}">
                <a16:creationId xmlns:a16="http://schemas.microsoft.com/office/drawing/2014/main" xmlns="" id="{7F17D0EE-66A9-4573-8B27-E6C7D6182317}"/>
              </a:ext>
            </a:extLst>
          </p:cNvPr>
          <p:cNvSpPr/>
          <p:nvPr/>
        </p:nvSpPr>
        <p:spPr>
          <a:xfrm rot="5400000">
            <a:off x="6494767" y="3286871"/>
            <a:ext cx="724539" cy="985539"/>
          </a:xfrm>
          <a:prstGeom prst="ben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xmlns="" id="{6D3D907F-297F-4469-BD4D-E802AB12F462}"/>
              </a:ext>
            </a:extLst>
          </p:cNvPr>
          <p:cNvSpPr/>
          <p:nvPr/>
        </p:nvSpPr>
        <p:spPr>
          <a:xfrm rot="10800000">
            <a:off x="3883649" y="5250831"/>
            <a:ext cx="1376702" cy="55094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7EF6D844-9F1C-487F-B9E0-C53CCDA690DE}"/>
              </a:ext>
            </a:extLst>
          </p:cNvPr>
          <p:cNvSpPr txBox="1"/>
          <p:nvPr/>
        </p:nvSpPr>
        <p:spPr>
          <a:xfrm>
            <a:off x="2" y="1965487"/>
            <a:ext cx="9143999" cy="600164"/>
          </a:xfrm>
          <a:prstGeom prst="rect">
            <a:avLst/>
          </a:prstGeom>
          <a:ln>
            <a:solidFill>
              <a:srgbClr val="AB504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it-IT" sz="3300" b="1" i="1" dirty="0" err="1">
                <a:solidFill>
                  <a:srgbClr val="AB504E"/>
                </a:solidFill>
                <a:latin typeface="Bahnschrift" panose="020B0502040204020203" pitchFamily="34" charset="0"/>
              </a:rPr>
              <a:t>Preabilitazione</a:t>
            </a:r>
            <a:r>
              <a:rPr lang="it-IT" sz="3300" dirty="0">
                <a:solidFill>
                  <a:srgbClr val="AB504E"/>
                </a:solidFill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2E12F2D-8BF1-439A-AE42-43D0C7068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1739597" cy="108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F47D0C5-47F1-403B-9FC0-3148477D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7004"/>
            <a:ext cx="9144000" cy="754856"/>
          </a:xfrm>
          <a:solidFill>
            <a:srgbClr val="AB504E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Cosa fare prima dell’intervento e dei trattamenti?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891" y="2459936"/>
            <a:ext cx="2048434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62E7874-3D24-4604-B3AD-3A4CBB96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8476"/>
            <a:ext cx="9144000" cy="838265"/>
          </a:xfrm>
          <a:solidFill>
            <a:srgbClr val="285475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fare durante i trattamenti?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7321C57-1528-4CB9-8045-41824CC21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0058" b="11611"/>
          <a:stretch/>
        </p:blipFill>
        <p:spPr>
          <a:xfrm>
            <a:off x="0" y="0"/>
            <a:ext cx="1487553" cy="7165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262CB17-1C67-49CD-8874-55F285031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1" y="2411565"/>
            <a:ext cx="3024336" cy="17011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4C63EA3D-9965-4E0A-906E-1A437E60B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15924"/>
          <a:stretch/>
        </p:blipFill>
        <p:spPr>
          <a:xfrm>
            <a:off x="239541" y="4636731"/>
            <a:ext cx="2592288" cy="202634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506E7155-BE42-4B4F-B2AB-12D0C5208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68" y="4377104"/>
            <a:ext cx="2231009" cy="220486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61027480-2CD7-47E5-8D23-FE6CAC81F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01" y="2394974"/>
            <a:ext cx="2855077" cy="165059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6A252817-8ACD-49A3-AE6C-46C7B7A6ED37}"/>
              </a:ext>
            </a:extLst>
          </p:cNvPr>
          <p:cNvSpPr txBox="1"/>
          <p:nvPr/>
        </p:nvSpPr>
        <p:spPr>
          <a:xfrm>
            <a:off x="1935714" y="3895943"/>
            <a:ext cx="2723918" cy="338554"/>
          </a:xfrm>
          <a:prstGeom prst="rect">
            <a:avLst/>
          </a:prstGeom>
          <a:solidFill>
            <a:srgbClr val="557186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600" b="1" dirty="0">
                <a:solidFill>
                  <a:prstClr val="white"/>
                </a:solidFill>
              </a:rPr>
              <a:t>Alimentazione mediterranea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733E4026-D2C9-4CF9-811D-90AF26F598A1}"/>
              </a:ext>
            </a:extLst>
          </p:cNvPr>
          <p:cNvSpPr txBox="1"/>
          <p:nvPr/>
        </p:nvSpPr>
        <p:spPr>
          <a:xfrm>
            <a:off x="7319492" y="3657951"/>
            <a:ext cx="1552485" cy="338554"/>
          </a:xfrm>
          <a:prstGeom prst="rect">
            <a:avLst/>
          </a:prstGeom>
          <a:solidFill>
            <a:srgbClr val="557186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600" b="1" dirty="0">
                <a:solidFill>
                  <a:prstClr val="white"/>
                </a:solidFill>
              </a:rPr>
              <a:t>Esercizio Fisico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58D61FAA-54F4-45E6-8289-7A464C43B602}"/>
              </a:ext>
            </a:extLst>
          </p:cNvPr>
          <p:cNvSpPr txBox="1"/>
          <p:nvPr/>
        </p:nvSpPr>
        <p:spPr>
          <a:xfrm>
            <a:off x="6777184" y="6002044"/>
            <a:ext cx="2127275" cy="584775"/>
          </a:xfrm>
          <a:prstGeom prst="rect">
            <a:avLst/>
          </a:prstGeom>
          <a:solidFill>
            <a:srgbClr val="557186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600" b="1" dirty="0">
                <a:solidFill>
                  <a:prstClr val="white"/>
                </a:solidFill>
              </a:rPr>
              <a:t>Mantenere contatti con azienda e colleghi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81FE6D41-DE0D-4DB1-B10A-813AE641D816}"/>
              </a:ext>
            </a:extLst>
          </p:cNvPr>
          <p:cNvSpPr txBox="1"/>
          <p:nvPr/>
        </p:nvSpPr>
        <p:spPr>
          <a:xfrm>
            <a:off x="2140626" y="6267822"/>
            <a:ext cx="2519006" cy="338554"/>
          </a:xfrm>
          <a:prstGeom prst="rect">
            <a:avLst/>
          </a:prstGeom>
          <a:solidFill>
            <a:srgbClr val="557186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600" b="1" dirty="0">
                <a:solidFill>
                  <a:prstClr val="white"/>
                </a:solidFill>
              </a:rPr>
              <a:t>Tecniche di rilassamento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62DBE43C-649B-4FAC-998B-502E573975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5" y="56867"/>
            <a:ext cx="3491934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F9EDA61-3233-44F8-86B1-4DCB0ECD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9DFEEBFE-A473-4CC8-ADE3-EBF395702E75}"/>
              </a:ext>
            </a:extLst>
          </p:cNvPr>
          <p:cNvSpPr/>
          <p:nvPr/>
        </p:nvSpPr>
        <p:spPr>
          <a:xfrm>
            <a:off x="319909" y="1260793"/>
            <a:ext cx="464169" cy="42990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srgbClr val="4472C4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9295EA01-74A5-4C8A-91E9-BEC55CC00BA4}"/>
              </a:ext>
            </a:extLst>
          </p:cNvPr>
          <p:cNvSpPr txBox="1"/>
          <p:nvPr/>
        </p:nvSpPr>
        <p:spPr>
          <a:xfrm>
            <a:off x="5735978" y="8"/>
            <a:ext cx="3408028" cy="6857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noAutofit/>
          </a:bodyPr>
          <a:lstStyle/>
          <a:p>
            <a:pPr defTabSz="457200">
              <a:defRPr/>
            </a:pPr>
            <a:endParaRPr lang="it-IT" b="1" dirty="0">
              <a:solidFill>
                <a:prstClr val="white"/>
              </a:solidFill>
            </a:endParaRPr>
          </a:p>
          <a:p>
            <a:pPr defTabSz="457200">
              <a:defRPr/>
            </a:pPr>
            <a:r>
              <a:rPr lang="it-IT" sz="2800" b="1" dirty="0">
                <a:solidFill>
                  <a:prstClr val="white"/>
                </a:solidFill>
              </a:rPr>
              <a:t>Gli </a:t>
            </a:r>
            <a:r>
              <a:rPr lang="it-IT" sz="2800" b="1" dirty="0" err="1">
                <a:solidFill>
                  <a:prstClr val="white"/>
                </a:solidFill>
              </a:rPr>
              <a:t>Onconauti</a:t>
            </a:r>
            <a:r>
              <a:rPr lang="it-IT" sz="2800" b="1" dirty="0">
                <a:solidFill>
                  <a:prstClr val="white"/>
                </a:solidFill>
              </a:rPr>
              <a:t> in Italia: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Milano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Ferrara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Bologna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Roma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Alcamo</a:t>
            </a:r>
          </a:p>
          <a:p>
            <a:pPr defTabSz="457200">
              <a:defRPr/>
            </a:pPr>
            <a:endParaRPr lang="it-IT" sz="2000" b="1" dirty="0">
              <a:solidFill>
                <a:prstClr val="white"/>
              </a:solidFill>
            </a:endParaRPr>
          </a:p>
          <a:p>
            <a:pPr defTabSz="457200">
              <a:defRPr/>
            </a:pPr>
            <a:r>
              <a:rPr lang="it-IT" sz="2800" b="1" dirty="0">
                <a:solidFill>
                  <a:prstClr val="white"/>
                </a:solidFill>
              </a:rPr>
              <a:t>Prossime aperture: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Torino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Venezia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Modena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Imola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Napoli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Avellino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Potenza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Cosenza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/>
            </a:pPr>
            <a:r>
              <a:rPr lang="it-IT" sz="2300" dirty="0">
                <a:solidFill>
                  <a:prstClr val="white"/>
                </a:solidFill>
              </a:rPr>
              <a:t>Catania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484F817F-EB3E-425E-9027-E3EBD697B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7"/>
            <a:ext cx="5735972" cy="68579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B15B28F-5A58-4E14-9C92-EAA88AA45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820" y="-2"/>
            <a:ext cx="1423159" cy="596699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xmlns="" id="{C76E21DE-8650-44E3-996D-876CFA7D33E0}"/>
              </a:ext>
            </a:extLst>
          </p:cNvPr>
          <p:cNvSpPr/>
          <p:nvPr/>
        </p:nvSpPr>
        <p:spPr>
          <a:xfrm>
            <a:off x="1006693" y="882060"/>
            <a:ext cx="464169" cy="482987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xmlns="" id="{34B602C0-22FE-4CC4-A5CA-674882F8781E}"/>
              </a:ext>
            </a:extLst>
          </p:cNvPr>
          <p:cNvSpPr/>
          <p:nvPr/>
        </p:nvSpPr>
        <p:spPr>
          <a:xfrm>
            <a:off x="2111713" y="1290873"/>
            <a:ext cx="464169" cy="482987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xmlns="" id="{DD2C9586-95D6-4541-BC0B-5CA779BC5484}"/>
              </a:ext>
            </a:extLst>
          </p:cNvPr>
          <p:cNvSpPr/>
          <p:nvPr/>
        </p:nvSpPr>
        <p:spPr>
          <a:xfrm>
            <a:off x="2023923" y="1572830"/>
            <a:ext cx="464169" cy="482987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xmlns="" id="{461D2E86-CB73-4DC2-89B2-24C673C9FFBE}"/>
              </a:ext>
            </a:extLst>
          </p:cNvPr>
          <p:cNvSpPr/>
          <p:nvPr/>
        </p:nvSpPr>
        <p:spPr>
          <a:xfrm>
            <a:off x="2575687" y="3248277"/>
            <a:ext cx="464169" cy="482987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xmlns="" id="{8864ECA9-70E2-4F7F-9E7E-B12B119B05D5}"/>
              </a:ext>
            </a:extLst>
          </p:cNvPr>
          <p:cNvSpPr/>
          <p:nvPr/>
        </p:nvSpPr>
        <p:spPr>
          <a:xfrm>
            <a:off x="2807773" y="5671757"/>
            <a:ext cx="464169" cy="482987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xmlns="" id="{07874E06-D296-4845-8329-9CE870EE7C09}"/>
              </a:ext>
            </a:extLst>
          </p:cNvPr>
          <p:cNvSpPr/>
          <p:nvPr/>
        </p:nvSpPr>
        <p:spPr>
          <a:xfrm>
            <a:off x="3807707" y="5986233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xmlns="" id="{8C1F77B4-EF8A-4BCB-9039-BC7DDE7452B7}"/>
              </a:ext>
            </a:extLst>
          </p:cNvPr>
          <p:cNvSpPr/>
          <p:nvPr/>
        </p:nvSpPr>
        <p:spPr>
          <a:xfrm>
            <a:off x="4339923" y="4875940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xmlns="" id="{D742F5A3-92D4-485D-AFBB-75C491DC9AEB}"/>
              </a:ext>
            </a:extLst>
          </p:cNvPr>
          <p:cNvSpPr/>
          <p:nvPr/>
        </p:nvSpPr>
        <p:spPr>
          <a:xfrm>
            <a:off x="4155835" y="4032852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xmlns="" id="{85A3B1AA-97EE-43F9-A42E-BEEEA516A208}"/>
              </a:ext>
            </a:extLst>
          </p:cNvPr>
          <p:cNvSpPr/>
          <p:nvPr/>
        </p:nvSpPr>
        <p:spPr>
          <a:xfrm>
            <a:off x="3750902" y="3865830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xmlns="" id="{03FD18A5-C943-4446-A513-2644DBDC0013}"/>
              </a:ext>
            </a:extLst>
          </p:cNvPr>
          <p:cNvSpPr/>
          <p:nvPr/>
        </p:nvSpPr>
        <p:spPr>
          <a:xfrm>
            <a:off x="3381379" y="3949342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xmlns="" id="{9DD66C10-03FD-4FED-94EB-67A8E3763ADC}"/>
              </a:ext>
            </a:extLst>
          </p:cNvPr>
          <p:cNvSpPr/>
          <p:nvPr/>
        </p:nvSpPr>
        <p:spPr>
          <a:xfrm>
            <a:off x="2256007" y="1631762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xmlns="" id="{9AD32FA1-BD5D-48E7-9A22-5B1AE9362FB3}"/>
              </a:ext>
            </a:extLst>
          </p:cNvPr>
          <p:cNvSpPr/>
          <p:nvPr/>
        </p:nvSpPr>
        <p:spPr>
          <a:xfrm>
            <a:off x="1770277" y="1419733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xmlns="" id="{ABDF4B1C-85C5-48AA-AD25-37CB638E5817}"/>
              </a:ext>
            </a:extLst>
          </p:cNvPr>
          <p:cNvSpPr/>
          <p:nvPr/>
        </p:nvSpPr>
        <p:spPr>
          <a:xfrm>
            <a:off x="2492433" y="881752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xmlns="" id="{CDDFBF16-413C-43A7-9B8C-1CE7D537E012}"/>
              </a:ext>
            </a:extLst>
          </p:cNvPr>
          <p:cNvSpPr/>
          <p:nvPr/>
        </p:nvSpPr>
        <p:spPr>
          <a:xfrm>
            <a:off x="273223" y="1150537"/>
            <a:ext cx="464169" cy="482987"/>
          </a:xfrm>
          <a:prstGeom prst="ellipse">
            <a:avLst/>
          </a:prstGeom>
          <a:solidFill>
            <a:srgbClr val="DC4436">
              <a:alpha val="42000"/>
            </a:srgbClr>
          </a:solidFill>
          <a:ln>
            <a:solidFill>
              <a:srgbClr val="DC4436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9" rIns="51435" bIns="2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it-IT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8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A601DCBC-5090-4342-AD3B-EE477FCB2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" y="2888652"/>
            <a:ext cx="2498693" cy="249869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A7079A26-4361-40F4-9B0F-CE5B72EBF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89" y="4104871"/>
            <a:ext cx="1994080" cy="23008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D100E36-7CFB-4FA7-83CF-A25F44776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6" t="-638" r="14959" b="28"/>
          <a:stretch/>
        </p:blipFill>
        <p:spPr>
          <a:xfrm>
            <a:off x="6921814" y="2163107"/>
            <a:ext cx="1999735" cy="2010372"/>
          </a:xfrm>
          <a:prstGeom prst="ellipse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AB50D368-235F-4E43-8537-766ED9193A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3" r="2184"/>
          <a:stretch/>
        </p:blipFill>
        <p:spPr>
          <a:xfrm>
            <a:off x="3245473" y="2266127"/>
            <a:ext cx="1957140" cy="2010372"/>
          </a:xfrm>
          <a:prstGeom prst="flowChartManualOperation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50033E6F-9FAF-4A42-B9BD-FDF1C3006D2A}"/>
              </a:ext>
            </a:extLst>
          </p:cNvPr>
          <p:cNvSpPr txBox="1"/>
          <p:nvPr/>
        </p:nvSpPr>
        <p:spPr>
          <a:xfrm>
            <a:off x="7781157" y="4137999"/>
            <a:ext cx="1254754" cy="300082"/>
          </a:xfrm>
          <a:prstGeom prst="rect">
            <a:avLst/>
          </a:prstGeom>
          <a:solidFill>
            <a:srgbClr val="AB504E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white"/>
                </a:solidFill>
                <a:ea typeface="ＭＳ Ｐゴシック" pitchFamily="34" charset="-128"/>
              </a:rPr>
              <a:t>Mindfulness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63367F47-754E-479E-A204-C2C9FD86C6CA}"/>
              </a:ext>
            </a:extLst>
          </p:cNvPr>
          <p:cNvSpPr txBox="1"/>
          <p:nvPr/>
        </p:nvSpPr>
        <p:spPr>
          <a:xfrm>
            <a:off x="6893513" y="6095922"/>
            <a:ext cx="707246" cy="300082"/>
          </a:xfrm>
          <a:prstGeom prst="rect">
            <a:avLst/>
          </a:prstGeom>
          <a:solidFill>
            <a:srgbClr val="AB504E"/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it-IT" sz="1350" b="1" dirty="0" smtClean="0">
                <a:solidFill>
                  <a:prstClr val="white"/>
                </a:solidFill>
                <a:ea typeface="ＭＳ Ｐゴシック" pitchFamily="34" charset="-128"/>
              </a:rPr>
              <a:t>Shiatsu</a:t>
            </a:r>
            <a:endParaRPr lang="it-IT" sz="135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8F59F495-8ACC-4DF4-B031-D070351EA23B}"/>
              </a:ext>
            </a:extLst>
          </p:cNvPr>
          <p:cNvSpPr txBox="1"/>
          <p:nvPr/>
        </p:nvSpPr>
        <p:spPr>
          <a:xfrm>
            <a:off x="4838091" y="2339579"/>
            <a:ext cx="1664623" cy="300082"/>
          </a:xfrm>
          <a:prstGeom prst="rect">
            <a:avLst/>
          </a:prstGeom>
          <a:solidFill>
            <a:srgbClr val="AB504E"/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white"/>
                </a:solidFill>
                <a:ea typeface="ＭＳ Ｐゴシック" pitchFamily="34" charset="-128"/>
              </a:rPr>
              <a:t>Riflessologia facciale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D43D0C88-E03B-4E57-935D-8EF2FB1B3BDD}"/>
              </a:ext>
            </a:extLst>
          </p:cNvPr>
          <p:cNvSpPr txBox="1"/>
          <p:nvPr/>
        </p:nvSpPr>
        <p:spPr>
          <a:xfrm>
            <a:off x="2115108" y="5105261"/>
            <a:ext cx="1682512" cy="300082"/>
          </a:xfrm>
          <a:prstGeom prst="rect">
            <a:avLst/>
          </a:prstGeom>
          <a:solidFill>
            <a:srgbClr val="AB504E"/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white"/>
                </a:solidFill>
                <a:ea typeface="ＭＳ Ｐゴシック" pitchFamily="34" charset="-128"/>
              </a:rPr>
              <a:t>Supporto psicologico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AC1E72A-857D-4324-98E2-90767AAB4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3" y="-1"/>
            <a:ext cx="1739597" cy="108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62E7874-3D24-4604-B3AD-3A4CBB96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033" y="985971"/>
            <a:ext cx="9144000" cy="838265"/>
          </a:xfrm>
          <a:solidFill>
            <a:srgbClr val="AB504E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b="1" i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Cosa fare durante i trattamenti?</a:t>
            </a:r>
          </a:p>
        </p:txBody>
      </p:sp>
    </p:spTree>
    <p:extLst>
      <p:ext uri="{BB962C8B-B14F-4D97-AF65-F5344CB8AC3E}">
        <p14:creationId xmlns:p14="http://schemas.microsoft.com/office/powerpoint/2010/main" val="3647816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5BA0D7C-0482-4CCC-B589-2E2FC9EC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6851"/>
            <a:ext cx="1739597" cy="108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74A7A26-4E71-46DC-9ECB-54F42998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4040"/>
            <a:ext cx="9144000" cy="879723"/>
          </a:xfrm>
          <a:solidFill>
            <a:srgbClr val="AB504E"/>
          </a:solidFill>
        </p:spPr>
        <p:txBody>
          <a:bodyPr/>
          <a:lstStyle/>
          <a:p>
            <a:pPr algn="ctr"/>
            <a:r>
              <a:rPr lang="it-IT" b="1" i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Cosa fare dopo la </a:t>
            </a:r>
            <a:r>
              <a:rPr lang="it-IT" b="1" i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ripresa del Lavoro</a:t>
            </a:r>
            <a:r>
              <a:rPr lang="it-IT" b="1" i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?</a:t>
            </a:r>
            <a:endParaRPr lang="it-IT" b="1" i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xmlns="" id="{3C405491-0567-4954-B86A-822A4C4FC268}"/>
              </a:ext>
            </a:extLst>
          </p:cNvPr>
          <p:cNvSpPr/>
          <p:nvPr/>
        </p:nvSpPr>
        <p:spPr>
          <a:xfrm>
            <a:off x="4602439" y="2345326"/>
            <a:ext cx="4218296" cy="2335889"/>
          </a:xfrm>
          <a:prstGeom prst="ellipse">
            <a:avLst/>
          </a:prstGeom>
          <a:ln w="38100">
            <a:solidFill>
              <a:srgbClr val="AB504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DA4C4604-C4C9-4242-B6A2-CBC34634A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70459"/>
            <a:ext cx="3403708" cy="191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FFA91CC6-8471-490A-9205-18FB89FF60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53" y="2591017"/>
            <a:ext cx="1530969" cy="163863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8CC4ED9E-0794-4B32-8BFB-0911665017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49" y="4282099"/>
            <a:ext cx="1492135" cy="149213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03AA3917-7D8D-40B1-B386-495B419BA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800" y="2561686"/>
            <a:ext cx="1906653" cy="1903167"/>
          </a:xfrm>
          <a:prstGeom prst="ellipse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B04D212F-B81F-4FFB-ABED-9AA1281A3CC7}"/>
              </a:ext>
            </a:extLst>
          </p:cNvPr>
          <p:cNvSpPr txBox="1"/>
          <p:nvPr/>
        </p:nvSpPr>
        <p:spPr>
          <a:xfrm>
            <a:off x="4676157" y="2222793"/>
            <a:ext cx="1237969" cy="507831"/>
          </a:xfrm>
          <a:prstGeom prst="rect">
            <a:avLst/>
          </a:prstGeom>
          <a:solidFill>
            <a:srgbClr val="AB504E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b="1" dirty="0" smtClean="0">
                <a:solidFill>
                  <a:prstClr val="white"/>
                </a:solidFill>
                <a:ea typeface="ＭＳ Ｐゴシック" pitchFamily="34" charset="-128"/>
              </a:rPr>
              <a:t>Recupero Funzionale</a:t>
            </a:r>
            <a:endParaRPr lang="it-IT" sz="135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4FEDFAAD-3088-4143-A2D9-D30118E26447}"/>
              </a:ext>
            </a:extLst>
          </p:cNvPr>
          <p:cNvSpPr txBox="1"/>
          <p:nvPr/>
        </p:nvSpPr>
        <p:spPr>
          <a:xfrm>
            <a:off x="2437025" y="3843886"/>
            <a:ext cx="1985608" cy="300082"/>
          </a:xfrm>
          <a:prstGeom prst="rect">
            <a:avLst/>
          </a:prstGeom>
          <a:solidFill>
            <a:srgbClr val="AB504E"/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it-IT" sz="1350" b="1" dirty="0">
                <a:solidFill>
                  <a:prstClr val="white"/>
                </a:solidFill>
                <a:ea typeface="ＭＳ Ｐゴシック" pitchFamily="34" charset="-128"/>
              </a:rPr>
              <a:t>Reinserimento lavorativo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67BD6DE7-8F1B-4A42-987F-79178F36B897}"/>
              </a:ext>
            </a:extLst>
          </p:cNvPr>
          <p:cNvSpPr txBox="1"/>
          <p:nvPr/>
        </p:nvSpPr>
        <p:spPr>
          <a:xfrm>
            <a:off x="2368287" y="4802733"/>
            <a:ext cx="1530641" cy="261610"/>
          </a:xfrm>
          <a:prstGeom prst="rect">
            <a:avLst/>
          </a:prstGeom>
          <a:solidFill>
            <a:srgbClr val="AB504E"/>
          </a:solidFill>
          <a:ln>
            <a:solidFill>
              <a:srgbClr val="AB504E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100" b="1" dirty="0">
                <a:solidFill>
                  <a:prstClr val="white"/>
                </a:solidFill>
                <a:ea typeface="ＭＳ Ｐゴシック" pitchFamily="34" charset="-128"/>
              </a:rPr>
              <a:t>Corretta alimentazione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8022EF0F-ABAF-4FF6-B913-BDF24F796B1A}"/>
              </a:ext>
            </a:extLst>
          </p:cNvPr>
          <p:cNvSpPr txBox="1"/>
          <p:nvPr/>
        </p:nvSpPr>
        <p:spPr>
          <a:xfrm>
            <a:off x="7427672" y="5693567"/>
            <a:ext cx="1393063" cy="261610"/>
          </a:xfrm>
          <a:prstGeom prst="rect">
            <a:avLst/>
          </a:prstGeom>
          <a:solidFill>
            <a:srgbClr val="AB504E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100" b="1" dirty="0" smtClean="0">
                <a:solidFill>
                  <a:prstClr val="white"/>
                </a:solidFill>
                <a:ea typeface="ＭＳ Ｐゴシック" pitchFamily="34" charset="-128"/>
              </a:rPr>
              <a:t>YOGA</a:t>
            </a:r>
            <a:endParaRPr lang="it-IT" sz="1100" b="1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19" y="5359869"/>
            <a:ext cx="2253406" cy="14327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2633" y="4926906"/>
            <a:ext cx="2960859" cy="1979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65883">
            <a:off x="2617321" y="5889379"/>
            <a:ext cx="1888855" cy="3187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71766">
            <a:off x="2990544" y="5269632"/>
            <a:ext cx="1507403" cy="347163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733E4026-D2C9-4CF9-811D-90AF26F598A1}"/>
              </a:ext>
            </a:extLst>
          </p:cNvPr>
          <p:cNvSpPr txBox="1"/>
          <p:nvPr/>
        </p:nvSpPr>
        <p:spPr>
          <a:xfrm>
            <a:off x="2604106" y="6473328"/>
            <a:ext cx="1552485" cy="338554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600" b="1" dirty="0">
                <a:solidFill>
                  <a:prstClr val="white"/>
                </a:solidFill>
              </a:rPr>
              <a:t>Esercizio Fisico</a:t>
            </a:r>
          </a:p>
        </p:txBody>
      </p:sp>
    </p:spTree>
    <p:extLst>
      <p:ext uri="{BB962C8B-B14F-4D97-AF65-F5344CB8AC3E}">
        <p14:creationId xmlns:p14="http://schemas.microsoft.com/office/powerpoint/2010/main" val="4222824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3648" cy="99283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764704"/>
            <a:ext cx="914400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prstClr val="white"/>
                </a:solidFill>
              </a:rPr>
              <a:t>IL PROGETTO </a:t>
            </a:r>
            <a:r>
              <a:rPr lang="it-IT" sz="2400" b="1" dirty="0">
                <a:solidFill>
                  <a:prstClr val="white"/>
                </a:solidFill>
              </a:rPr>
              <a:t>DI RIABILITAZIONE INTEGRATA E </a:t>
            </a:r>
          </a:p>
          <a:p>
            <a:pPr algn="ctr"/>
            <a:r>
              <a:rPr lang="it-IT" sz="2400" b="1" dirty="0">
                <a:solidFill>
                  <a:prstClr val="white"/>
                </a:solidFill>
              </a:rPr>
              <a:t>REINSERIMENTO LAVORATIVO DELL’ASSOCIAZIONE ONCONAUTI </a:t>
            </a:r>
            <a:endParaRPr lang="it-IT" sz="2400" b="1" dirty="0" smtClean="0">
              <a:solidFill>
                <a:prstClr val="white"/>
              </a:solidFill>
            </a:endParaRPr>
          </a:p>
          <a:p>
            <a:pPr algn="ctr"/>
            <a:r>
              <a:rPr lang="it-IT" sz="2400" b="1" dirty="0" smtClean="0">
                <a:solidFill>
                  <a:prstClr val="white"/>
                </a:solidFill>
              </a:rPr>
              <a:t>KEY POINTS</a:t>
            </a:r>
            <a:endParaRPr lang="it-IT" sz="2400" b="1" dirty="0">
              <a:solidFill>
                <a:prstClr val="whit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731021D-6B48-433F-BEC1-ECC5267903FE}"/>
              </a:ext>
            </a:extLst>
          </p:cNvPr>
          <p:cNvSpPr txBox="1"/>
          <p:nvPr/>
        </p:nvSpPr>
        <p:spPr>
          <a:xfrm>
            <a:off x="532221" y="2578539"/>
            <a:ext cx="807955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</a:rPr>
              <a:t>Tecniche mente corpo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</a:rPr>
              <a:t>Interventi sanitari (fisioterapia, psicologia,)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</a:rPr>
              <a:t>Proattività nello stile di vita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</a:rPr>
              <a:t>Reinserimento lavorativo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chemeClr val="bg1"/>
                </a:solidFill>
              </a:rPr>
              <a:t>Ritorno al benessere</a:t>
            </a:r>
          </a:p>
        </p:txBody>
      </p:sp>
      <p:pic>
        <p:nvPicPr>
          <p:cNvPr id="6" name="Immagin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4128" y="4293096"/>
            <a:ext cx="3202130" cy="233601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5F451D07-73A5-491B-AB4A-BC7E335CF057}"/>
              </a:ext>
            </a:extLst>
          </p:cNvPr>
          <p:cNvSpPr/>
          <p:nvPr/>
        </p:nvSpPr>
        <p:spPr>
          <a:xfrm>
            <a:off x="524468" y="5261048"/>
            <a:ext cx="3574036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it-IT" sz="2000" b="1" dirty="0">
                <a:solidFill>
                  <a:prstClr val="white"/>
                </a:solidFill>
              </a:rPr>
              <a:t>Approccio  Integrato</a:t>
            </a:r>
            <a:endParaRPr lang="it-IT" sz="2000" dirty="0">
              <a:solidFill>
                <a:prstClr val="white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A66785D-D73A-4D4F-A7E2-D478303F7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26" y="166302"/>
            <a:ext cx="3491934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98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DBA961E-AB09-4B69-B10F-B1F40E98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2993"/>
            <a:ext cx="1740001" cy="1080000"/>
          </a:xfrm>
          <a:prstGeom prst="rect">
            <a:avLst/>
          </a:prstGeom>
        </p:spPr>
      </p:pic>
      <p:graphicFrame>
        <p:nvGraphicFramePr>
          <p:cNvPr id="7" name="Segnaposto contenuto 6"/>
          <p:cNvGraphicFramePr>
            <a:graphicFrameLocks noGrp="1"/>
          </p:cNvGraphicFramePr>
          <p:nvPr>
            <p:ph idx="1"/>
          </p:nvPr>
        </p:nvGraphicFramePr>
        <p:xfrm>
          <a:off x="457200" y="1805903"/>
          <a:ext cx="8229600" cy="4441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xmlns="" id="{F4BA4635-CA9A-3E4F-A263-9774054E5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855281"/>
          </a:xfrm>
          <a:solidFill>
            <a:srgbClr val="0191D5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EVIDENZE SCIENTIFICHE DELL’EFFICACIA DEGLI INTERVENTI SULLO STILE DI VITA NEGLI ONCONAUTI: I TUMORI AL SENO</a:t>
            </a:r>
            <a:endParaRPr lang="it-IT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680952" y="6360151"/>
            <a:ext cx="6436217" cy="4801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it-IT" sz="1400" u="sng" dirty="0" err="1">
                <a:solidFill>
                  <a:srgbClr val="337ABD"/>
                </a:solidFill>
                <a:latin typeface=".SFUIText"/>
                <a:hlinkClick r:id="rId8"/>
              </a:rPr>
              <a:t>Chongya</a:t>
            </a:r>
            <a:r>
              <a:rPr lang="it-IT" sz="1400" u="sng" dirty="0">
                <a:solidFill>
                  <a:srgbClr val="337ABD"/>
                </a:solidFill>
                <a:latin typeface=".SFUIText"/>
                <a:hlinkClick r:id="rId8"/>
              </a:rPr>
              <a:t> </a:t>
            </a:r>
            <a:r>
              <a:rPr lang="it-IT" sz="1400" u="sng" dirty="0" err="1">
                <a:solidFill>
                  <a:srgbClr val="337ABD"/>
                </a:solidFill>
                <a:latin typeface=".SFUIText"/>
                <a:hlinkClick r:id="rId8"/>
              </a:rPr>
              <a:t>Niu</a:t>
            </a:r>
            <a:r>
              <a:rPr lang="en-US" sz="1400" u="sng" dirty="0">
                <a:solidFill>
                  <a:srgbClr val="337ABD"/>
                </a:solidFill>
                <a:latin typeface=".SFUIText"/>
              </a:rPr>
              <a:t>, </a:t>
            </a:r>
            <a:r>
              <a:rPr lang="it-IT" sz="1400" dirty="0" err="1">
                <a:solidFill>
                  <a:srgbClr val="222222"/>
                </a:solidFill>
                <a:latin typeface=".SFUIText"/>
              </a:rPr>
              <a:t>Lifestyle</a:t>
            </a:r>
            <a:r>
              <a:rPr lang="it-IT" sz="1400" dirty="0">
                <a:solidFill>
                  <a:srgbClr val="222222"/>
                </a:solidFill>
                <a:latin typeface=".SFUIText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.SFUIText"/>
              </a:rPr>
              <a:t>Behaviors</a:t>
            </a:r>
            <a:r>
              <a:rPr lang="it-IT" sz="1400" dirty="0">
                <a:solidFill>
                  <a:srgbClr val="222222"/>
                </a:solidFill>
                <a:latin typeface=".SFUIText"/>
              </a:rPr>
              <a:t> in </a:t>
            </a:r>
            <a:r>
              <a:rPr lang="it-IT" sz="1400" dirty="0" err="1">
                <a:solidFill>
                  <a:srgbClr val="222222"/>
                </a:solidFill>
                <a:latin typeface=".SFUIText"/>
              </a:rPr>
              <a:t>Elderly</a:t>
            </a:r>
            <a:r>
              <a:rPr lang="it-IT" sz="1400" dirty="0">
                <a:solidFill>
                  <a:srgbClr val="222222"/>
                </a:solidFill>
                <a:latin typeface=".SFUIText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.SFUIText"/>
              </a:rPr>
              <a:t>Cancer</a:t>
            </a:r>
            <a:r>
              <a:rPr lang="it-IT" sz="1400" dirty="0">
                <a:solidFill>
                  <a:srgbClr val="222222"/>
                </a:solidFill>
                <a:latin typeface=".SFUIText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.SFUIText"/>
              </a:rPr>
              <a:t>Survivors</a:t>
            </a:r>
            <a:r>
              <a:rPr lang="it-IT" sz="1400" dirty="0">
                <a:solidFill>
                  <a:srgbClr val="222222"/>
                </a:solidFill>
                <a:latin typeface=".SFUIText"/>
              </a:rPr>
              <a:t>: A </a:t>
            </a:r>
            <a:r>
              <a:rPr lang="it-IT" sz="1400" dirty="0" err="1">
                <a:solidFill>
                  <a:srgbClr val="222222"/>
                </a:solidFill>
                <a:latin typeface=".SFUIText"/>
              </a:rPr>
              <a:t>Comparison</a:t>
            </a:r>
            <a:r>
              <a:rPr lang="it-IT" sz="1400" dirty="0">
                <a:solidFill>
                  <a:srgbClr val="222222"/>
                </a:solidFill>
                <a:latin typeface=".SFUIText"/>
              </a:rPr>
              <a:t> With Middle-Age </a:t>
            </a:r>
            <a:r>
              <a:rPr lang="it-IT" sz="1400" dirty="0" err="1">
                <a:solidFill>
                  <a:srgbClr val="222222"/>
                </a:solidFill>
                <a:latin typeface=".SFUIText"/>
              </a:rPr>
              <a:t>Cancer</a:t>
            </a:r>
            <a:r>
              <a:rPr lang="it-IT" sz="1400" dirty="0">
                <a:solidFill>
                  <a:srgbClr val="222222"/>
                </a:solidFill>
                <a:latin typeface=".SFUIText"/>
              </a:rPr>
              <a:t> </a:t>
            </a:r>
            <a:r>
              <a:rPr lang="it-IT" sz="1400" dirty="0" err="1">
                <a:solidFill>
                  <a:srgbClr val="222222"/>
                </a:solidFill>
                <a:latin typeface=".SFUIText"/>
              </a:rPr>
              <a:t>Survivors</a:t>
            </a:r>
            <a:r>
              <a:rPr lang="en-US" sz="1400" dirty="0">
                <a:solidFill>
                  <a:srgbClr val="222222"/>
                </a:solidFill>
                <a:latin typeface=".SFUIText"/>
              </a:rPr>
              <a:t>. Journal of Oncology Practice, 2018</a:t>
            </a:r>
            <a:endParaRPr lang="it-IT" sz="1400" dirty="0">
              <a:solidFill>
                <a:prstClr val="black"/>
              </a:solidFill>
              <a:latin typeface=".SFUIText"/>
            </a:endParaRPr>
          </a:p>
        </p:txBody>
      </p:sp>
    </p:spTree>
    <p:extLst>
      <p:ext uri="{BB962C8B-B14F-4D97-AF65-F5344CB8AC3E}">
        <p14:creationId xmlns:p14="http://schemas.microsoft.com/office/powerpoint/2010/main" val="188181524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401FBCEF-CFF6-4A08-9FD2-8C0B9908B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5" y="857250"/>
            <a:ext cx="8632565" cy="5840168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1FDE5B0-A970-4B3D-B9E6-8243B8A598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49" y="116632"/>
            <a:ext cx="2618951" cy="3214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EEC11BA-61C7-472A-B1EE-F2DD0A329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1768414" cy="74061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92080" y="5805264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DI SAN LAZZARO (BOLOGNA)</a:t>
            </a:r>
          </a:p>
        </p:txBody>
      </p:sp>
    </p:spTree>
    <p:extLst>
      <p:ext uri="{BB962C8B-B14F-4D97-AF65-F5344CB8AC3E}">
        <p14:creationId xmlns:p14="http://schemas.microsoft.com/office/powerpoint/2010/main" val="4005649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8785B228-99D8-F443-99D0-8CC59D120E20}"/>
              </a:ext>
            </a:extLst>
          </p:cNvPr>
          <p:cNvSpPr txBox="1"/>
          <p:nvPr/>
        </p:nvSpPr>
        <p:spPr>
          <a:xfrm>
            <a:off x="4038600" y="6248400"/>
            <a:ext cx="54003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kern="0" dirty="0">
                <a:solidFill>
                  <a:srgbClr val="454545"/>
                </a:solidFill>
                <a:latin typeface="Bahnschrift" panose="020B0502040204020203" pitchFamily="34" charset="0"/>
                <a:ea typeface="ＭＳ Ｐゴシック" pitchFamily="34" charset="-128"/>
              </a:rPr>
              <a:t>N. G. </a:t>
            </a:r>
            <a:r>
              <a:rPr lang="it-IT" sz="1400" kern="0" dirty="0" err="1">
                <a:solidFill>
                  <a:srgbClr val="454545"/>
                </a:solidFill>
                <a:latin typeface="Bahnschrift" panose="020B0502040204020203" pitchFamily="34" charset="0"/>
                <a:ea typeface="ＭＳ Ｐゴシック" pitchFamily="34" charset="-128"/>
              </a:rPr>
              <a:t>Zaorsky1</a:t>
            </a:r>
            <a:r>
              <a:rPr lang="it-IT" sz="1400" kern="0" dirty="0">
                <a:solidFill>
                  <a:srgbClr val="454545"/>
                </a:solidFill>
                <a:latin typeface="Bahnschrift" panose="020B0502040204020203" pitchFamily="34" charset="0"/>
                <a:ea typeface="ＭＳ Ｐゴシック" pitchFamily="34" charset="-128"/>
              </a:rPr>
              <a:t>†, et al, Annals of Oncology 28: 400–407, 2017 </a:t>
            </a:r>
            <a:endParaRPr lang="it-IT" sz="1400" kern="0" dirty="0">
              <a:solidFill>
                <a:prstClr val="black"/>
              </a:solidFill>
              <a:latin typeface="Bahnschrift" panose="020B0502040204020203" pitchFamily="34" charset="0"/>
              <a:ea typeface="ＭＳ Ｐゴシック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5940FF0-675A-4F32-9AF8-937D4BD7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98" y="0"/>
            <a:ext cx="1740000" cy="1080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xmlns="" id="{89363831-5110-384F-9E69-FF21C5EF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97" y="1064375"/>
            <a:ext cx="9144000" cy="920135"/>
          </a:xfrm>
          <a:solidFill>
            <a:srgbClr val="0191D5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INTERVENTI PERSONALIZZATI NEI </a:t>
            </a:r>
            <a:r>
              <a:rPr lang="en-US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PAZ </a:t>
            </a:r>
            <a:r>
              <a:rPr lang="en-US" sz="2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ONCOLOGICI IN FOLLOW UP</a:t>
            </a:r>
            <a:endParaRPr lang="it-IT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179512" y="2044200"/>
            <a:ext cx="2448272" cy="108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Pazienti ad alto rischio </a:t>
            </a:r>
            <a:endParaRPr lang="it-IT" b="1" dirty="0" smtClean="0">
              <a:solidFill>
                <a:schemeClr val="tx2"/>
              </a:solidFill>
            </a:endParaRPr>
          </a:p>
          <a:p>
            <a:pPr algn="ctr"/>
            <a:r>
              <a:rPr lang="it-IT" b="1" dirty="0" smtClean="0">
                <a:solidFill>
                  <a:schemeClr val="tx2"/>
                </a:solidFill>
              </a:rPr>
              <a:t>DI RECIDIVA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6156176" y="2044200"/>
            <a:ext cx="2808312" cy="108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Pazienti con numerose </a:t>
            </a:r>
            <a:r>
              <a:rPr lang="it-IT" b="1" dirty="0" smtClean="0">
                <a:solidFill>
                  <a:schemeClr val="tx2"/>
                </a:solidFill>
              </a:rPr>
              <a:t>COMORBIDITA’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600332" y="3129147"/>
            <a:ext cx="5933341" cy="144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2"/>
                </a:solidFill>
              </a:rPr>
              <a:t>Pazienti ad alto rischio di secondi tumori </a:t>
            </a:r>
            <a:endParaRPr lang="it-IT" b="1" dirty="0" smtClean="0">
              <a:solidFill>
                <a:schemeClr val="tx2"/>
              </a:solidFill>
            </a:endParaRP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( </a:t>
            </a:r>
            <a:r>
              <a:rPr lang="it-IT" dirty="0">
                <a:solidFill>
                  <a:schemeClr val="tx2"/>
                </a:solidFill>
              </a:rPr>
              <a:t>Tumori mammari, prostatici, polmonari, del colon-retto, orofaringe, testicolo, laringe e Linfoma, BRCA mutati, forte </a:t>
            </a:r>
            <a:r>
              <a:rPr lang="it-IT" dirty="0" err="1">
                <a:solidFill>
                  <a:schemeClr val="tx2"/>
                </a:solidFill>
              </a:rPr>
              <a:t>famigliarieta</a:t>
            </a:r>
            <a:r>
              <a:rPr lang="it-IT" dirty="0">
                <a:solidFill>
                  <a:schemeClr val="tx2"/>
                </a:solidFill>
              </a:rPr>
              <a:t>’, </a:t>
            </a:r>
            <a:r>
              <a:rPr lang="it-IT" dirty="0" err="1">
                <a:solidFill>
                  <a:schemeClr val="tx2"/>
                </a:solidFill>
              </a:rPr>
              <a:t>ecc</a:t>
            </a:r>
            <a:r>
              <a:rPr lang="it-IT" dirty="0">
                <a:solidFill>
                  <a:schemeClr val="tx2"/>
                </a:solidFill>
              </a:rPr>
              <a:t>):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998" y="5343890"/>
            <a:ext cx="913900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6F4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INTEGRAZIONE </a:t>
            </a:r>
            <a:r>
              <a:rPr lang="it-IT" sz="2000" b="1" dirty="0">
                <a:solidFill>
                  <a:srgbClr val="6F4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</a:t>
            </a:r>
            <a:r>
              <a:rPr lang="it-IT" sz="2000" b="1" dirty="0" smtClean="0">
                <a:solidFill>
                  <a:srgbClr val="6F4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ESAMI DI CONTROLLO, </a:t>
            </a:r>
            <a:r>
              <a:rPr lang="it-IT" sz="2000" b="1" dirty="0">
                <a:solidFill>
                  <a:srgbClr val="6F4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TERAPIE E INTERVENTI SULLO STILE DI </a:t>
            </a:r>
            <a:r>
              <a:rPr lang="it-IT" sz="2000" b="1" dirty="0" smtClean="0">
                <a:solidFill>
                  <a:srgbClr val="6F4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</a:t>
            </a:r>
            <a:endParaRPr lang="it-IT" sz="2000" b="1" dirty="0">
              <a:solidFill>
                <a:srgbClr val="6F4B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xmlns="" id="{7F56782A-211A-42A7-BA33-E6D4BD4132ED}"/>
              </a:ext>
            </a:extLst>
          </p:cNvPr>
          <p:cNvSpPr/>
          <p:nvPr/>
        </p:nvSpPr>
        <p:spPr>
          <a:xfrm>
            <a:off x="539552" y="3299690"/>
            <a:ext cx="720080" cy="184757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xmlns="" id="{41BAA85B-4E5F-482C-A12D-0C5BC35DBE0B}"/>
              </a:ext>
            </a:extLst>
          </p:cNvPr>
          <p:cNvSpPr/>
          <p:nvPr/>
        </p:nvSpPr>
        <p:spPr>
          <a:xfrm>
            <a:off x="7874373" y="3280412"/>
            <a:ext cx="720080" cy="184757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xmlns="" id="{80A95B5D-9D2A-402B-A599-553FF9BD7CC1}"/>
              </a:ext>
            </a:extLst>
          </p:cNvPr>
          <p:cNvSpPr/>
          <p:nvPr/>
        </p:nvSpPr>
        <p:spPr>
          <a:xfrm>
            <a:off x="4139952" y="4569147"/>
            <a:ext cx="864096" cy="77474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2987824" y="2061221"/>
            <a:ext cx="2808312" cy="9876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it-IT" b="1" dirty="0">
                <a:solidFill>
                  <a:srgbClr val="44546A"/>
                </a:solidFill>
              </a:rPr>
              <a:t>Pazienti con alto carico di</a:t>
            </a:r>
          </a:p>
          <a:p>
            <a:pPr lvl="0" algn="ctr"/>
            <a:r>
              <a:rPr lang="it-IT" b="1" dirty="0">
                <a:solidFill>
                  <a:srgbClr val="44546A"/>
                </a:solidFill>
              </a:rPr>
              <a:t>EFFETTI COLLATERALI</a:t>
            </a:r>
          </a:p>
        </p:txBody>
      </p:sp>
    </p:spTree>
    <p:extLst>
      <p:ext uri="{BB962C8B-B14F-4D97-AF65-F5344CB8AC3E}">
        <p14:creationId xmlns:p14="http://schemas.microsoft.com/office/powerpoint/2010/main" val="3507802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9333F09-C033-4E68-BD6F-EFFD469E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740001" cy="1080000"/>
          </a:xfrm>
          <a:prstGeom prst="rect">
            <a:avLst/>
          </a:prstGeom>
        </p:spPr>
      </p:pic>
      <p:sp>
        <p:nvSpPr>
          <p:cNvPr id="2" name="Segnaposto contenuto 1">
            <a:extLst>
              <a:ext uri="{FF2B5EF4-FFF2-40B4-BE49-F238E27FC236}">
                <a16:creationId xmlns:a16="http://schemas.microsoft.com/office/drawing/2014/main" xmlns="" id="{059F393E-2563-2645-A1B9-564BEDA8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1000"/>
            <a:ext cx="8229600" cy="403967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lnSpcReduction="10000"/>
          </a:bodyPr>
          <a:lstStyle/>
          <a:p>
            <a:endParaRPr lang="en-US" sz="1800" dirty="0">
              <a:solidFill>
                <a:srgbClr val="454545"/>
              </a:solidFill>
              <a:latin typeface=".SFUIText"/>
            </a:endParaRPr>
          </a:p>
          <a:p>
            <a:endParaRPr lang="en-US" sz="1800" dirty="0">
              <a:solidFill>
                <a:srgbClr val="454545"/>
              </a:solidFill>
              <a:latin typeface=".SFUIText"/>
            </a:endParaRPr>
          </a:p>
          <a:p>
            <a:endParaRPr lang="en-US" sz="1800" dirty="0">
              <a:solidFill>
                <a:srgbClr val="454545"/>
              </a:solidFill>
              <a:latin typeface=".SFUIText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454545"/>
                </a:solidFill>
                <a:latin typeface=".SFUIText"/>
              </a:rPr>
              <a:t>                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454545"/>
                </a:solidFill>
                <a:latin typeface=".SFUIText"/>
              </a:rPr>
              <a:t>   </a:t>
            </a:r>
            <a:endParaRPr lang="en-US" sz="1800" dirty="0">
              <a:solidFill>
                <a:srgbClr val="454545"/>
              </a:solidFill>
              <a:latin typeface=".SFUITex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454545"/>
                </a:solidFill>
                <a:latin typeface=".SFUIText"/>
              </a:rPr>
              <a:t>Cessazione</a:t>
            </a:r>
            <a:r>
              <a:rPr lang="en-US" sz="2400" dirty="0">
                <a:solidFill>
                  <a:srgbClr val="454545"/>
                </a:solidFill>
                <a:latin typeface=".SFUIText"/>
              </a:rPr>
              <a:t> del </a:t>
            </a:r>
            <a:r>
              <a:rPr lang="en-US" sz="2400" dirty="0" err="1">
                <a:solidFill>
                  <a:srgbClr val="454545"/>
                </a:solidFill>
                <a:latin typeface=".SFUIText"/>
              </a:rPr>
              <a:t>fumo</a:t>
            </a:r>
            <a:endParaRPr lang="en-US" sz="2400" dirty="0">
              <a:solidFill>
                <a:srgbClr val="454545"/>
              </a:solidFill>
              <a:latin typeface=".SFUITex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54545"/>
                </a:solidFill>
                <a:latin typeface=".SFUIText"/>
              </a:rPr>
              <a:t>Gestione del distress e </a:t>
            </a:r>
            <a:r>
              <a:rPr lang="en-US" sz="2400" dirty="0" err="1">
                <a:solidFill>
                  <a:srgbClr val="454545"/>
                </a:solidFill>
                <a:latin typeface=".SFUIText"/>
              </a:rPr>
              <a:t>regolarizzazione</a:t>
            </a:r>
            <a:r>
              <a:rPr lang="en-US" sz="2400" dirty="0">
                <a:solidFill>
                  <a:srgbClr val="454545"/>
                </a:solidFill>
                <a:latin typeface=".SFUIText"/>
              </a:rPr>
              <a:t> del </a:t>
            </a:r>
            <a:r>
              <a:rPr lang="en-US" sz="2400" dirty="0" err="1">
                <a:solidFill>
                  <a:srgbClr val="454545"/>
                </a:solidFill>
                <a:latin typeface=".SFUIText"/>
              </a:rPr>
              <a:t>sonno</a:t>
            </a:r>
            <a:endParaRPr lang="en-US" sz="2400" dirty="0">
              <a:solidFill>
                <a:srgbClr val="454545"/>
              </a:solidFill>
              <a:latin typeface=".SFUITex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454545"/>
                </a:solidFill>
                <a:latin typeface=".SFUIText"/>
              </a:rPr>
              <a:t>Regolare</a:t>
            </a:r>
            <a:r>
              <a:rPr lang="en-US" sz="24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400" dirty="0" err="1">
                <a:solidFill>
                  <a:srgbClr val="454545"/>
                </a:solidFill>
                <a:latin typeface=".SFUIText"/>
              </a:rPr>
              <a:t>esercizio</a:t>
            </a:r>
            <a:r>
              <a:rPr lang="en-US" sz="24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400" dirty="0" err="1">
                <a:solidFill>
                  <a:srgbClr val="454545"/>
                </a:solidFill>
                <a:latin typeface=".SFUIText"/>
              </a:rPr>
              <a:t>fisico</a:t>
            </a:r>
            <a:endParaRPr lang="en-US" sz="2400" dirty="0">
              <a:solidFill>
                <a:srgbClr val="454545"/>
              </a:solidFill>
              <a:latin typeface=".SFUITex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54545"/>
                </a:solidFill>
                <a:latin typeface=".SFUIText"/>
              </a:rPr>
              <a:t>Alimentazione </a:t>
            </a:r>
            <a:r>
              <a:rPr lang="en-US" sz="2400" dirty="0" err="1">
                <a:solidFill>
                  <a:srgbClr val="454545"/>
                </a:solidFill>
                <a:latin typeface=".SFUIText"/>
              </a:rPr>
              <a:t>salutare</a:t>
            </a:r>
            <a:endParaRPr lang="en-US" sz="2400" dirty="0">
              <a:solidFill>
                <a:srgbClr val="454545"/>
              </a:solidFill>
              <a:latin typeface=".SFUITex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454545"/>
                </a:solidFill>
                <a:latin typeface=".SFUIText"/>
              </a:rPr>
              <a:t>Controllo</a:t>
            </a:r>
            <a:r>
              <a:rPr lang="en-US" sz="24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400" dirty="0" err="1">
                <a:solidFill>
                  <a:srgbClr val="454545"/>
                </a:solidFill>
                <a:latin typeface=".SFUIText"/>
              </a:rPr>
              <a:t>regolare</a:t>
            </a:r>
            <a:r>
              <a:rPr lang="en-US" sz="24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400" dirty="0" err="1">
                <a:solidFill>
                  <a:srgbClr val="454545"/>
                </a:solidFill>
                <a:latin typeface=".SFUIText"/>
              </a:rPr>
              <a:t>della,glicemia</a:t>
            </a:r>
            <a:r>
              <a:rPr lang="en-US" sz="2400" dirty="0">
                <a:solidFill>
                  <a:srgbClr val="454545"/>
                </a:solidFill>
                <a:latin typeface=".SFUIText"/>
              </a:rPr>
              <a:t> e della PA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89363831-5110-384F-9E69-FF21C5EF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9193"/>
            <a:ext cx="9144000" cy="869950"/>
          </a:xfrm>
          <a:solidFill>
            <a:srgbClr val="0191D5"/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MISURE PREVENTIVE COMPLEMENTARI </a:t>
            </a:r>
            <a:r>
              <a:rPr lang="en-US" sz="24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EFFICACI NEI </a:t>
            </a:r>
            <a:r>
              <a:rPr lang="en-US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PAZ ONCOLOGICI NEI PRIMI 5 aa DALLA DIAGNOSI </a:t>
            </a:r>
            <a:endParaRPr lang="it-IT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8785B228-99D8-F443-99D0-8CC59D120E20}"/>
              </a:ext>
            </a:extLst>
          </p:cNvPr>
          <p:cNvSpPr txBox="1"/>
          <p:nvPr/>
        </p:nvSpPr>
        <p:spPr>
          <a:xfrm>
            <a:off x="3962400" y="6248402"/>
            <a:ext cx="54003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kern="0" dirty="0">
                <a:solidFill>
                  <a:srgbClr val="454545"/>
                </a:solidFill>
                <a:latin typeface="Bahnschrift" panose="020B0502040204020203" pitchFamily="34" charset="0"/>
                <a:ea typeface="ＭＳ Ｐゴシック" pitchFamily="34" charset="-128"/>
              </a:rPr>
              <a:t>N. G. </a:t>
            </a:r>
            <a:r>
              <a:rPr lang="it-IT" sz="1400" kern="0" dirty="0" err="1">
                <a:solidFill>
                  <a:srgbClr val="454545"/>
                </a:solidFill>
                <a:latin typeface="Bahnschrift" panose="020B0502040204020203" pitchFamily="34" charset="0"/>
                <a:ea typeface="ＭＳ Ｐゴシック" pitchFamily="34" charset="-128"/>
              </a:rPr>
              <a:t>Zaorsky1</a:t>
            </a:r>
            <a:r>
              <a:rPr lang="it-IT" sz="1400" kern="0" dirty="0">
                <a:solidFill>
                  <a:srgbClr val="454545"/>
                </a:solidFill>
                <a:latin typeface="Bahnschrift" panose="020B0502040204020203" pitchFamily="34" charset="0"/>
                <a:ea typeface="ＭＳ Ｐゴシック" pitchFamily="34" charset="-128"/>
              </a:rPr>
              <a:t>†, et al, Annals of Oncology 28: 400–407, 2017 </a:t>
            </a:r>
            <a:endParaRPr lang="it-IT" sz="1400" kern="0" dirty="0">
              <a:solidFill>
                <a:prstClr val="black"/>
              </a:solidFill>
              <a:latin typeface="Bahnschrift" panose="020B0502040204020203" pitchFamily="34" charset="0"/>
              <a:ea typeface="ＭＳ Ｐゴシック" pitchFamily="34" charset="-128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85800" y="2210509"/>
            <a:ext cx="7696200" cy="9684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Nei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tumori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della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Prostata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, del Colon –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Retto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o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della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Mammella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,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il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rischio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principale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per la salute, </a:t>
            </a:r>
            <a:r>
              <a:rPr lang="en-US" b="1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oltre</a:t>
            </a:r>
            <a:r>
              <a:rPr lang="en-US" b="1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b="1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alle</a:t>
            </a:r>
            <a:r>
              <a:rPr lang="en-US" b="1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b="1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recidive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, </a:t>
            </a:r>
            <a:r>
              <a:rPr lang="en-US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sono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u="sng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i</a:t>
            </a:r>
            <a:r>
              <a:rPr lang="en-US" u="sng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b="1" u="sng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secondi </a:t>
            </a:r>
            <a:r>
              <a:rPr lang="en-US" b="1" u="sng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tumori</a:t>
            </a:r>
            <a:r>
              <a:rPr lang="en-US" b="1" u="sng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</a:t>
            </a:r>
            <a:r>
              <a:rPr lang="en-US" u="sng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e </a:t>
            </a:r>
            <a:r>
              <a:rPr lang="en-US" b="1" u="sng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l’aggravamento</a:t>
            </a:r>
            <a:r>
              <a:rPr lang="en-US" b="1" u="sng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di </a:t>
            </a:r>
            <a:r>
              <a:rPr lang="en-US" b="1" u="sng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patologie</a:t>
            </a:r>
            <a:r>
              <a:rPr lang="en-US" b="1" u="sng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 non </a:t>
            </a:r>
            <a:r>
              <a:rPr lang="en-US" b="1" u="sng" dirty="0" err="1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oncologiche</a:t>
            </a:r>
            <a:r>
              <a:rPr lang="en-US" dirty="0">
                <a:solidFill>
                  <a:srgbClr val="454545"/>
                </a:solidFill>
                <a:latin typeface=".SFUIText"/>
                <a:ea typeface="ＭＳ Ｐゴシック" pitchFamily="34" charset="-128"/>
              </a:rPr>
              <a:t>.</a:t>
            </a:r>
            <a:endParaRPr lang="it-IT" kern="0" dirty="0">
              <a:solidFill>
                <a:prstClr val="black"/>
              </a:solidFill>
              <a:latin typeface="Arial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10469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>
                <a:solidFill>
                  <a:srgbClr val="002060"/>
                </a:solidFill>
              </a:rPr>
              <a:t>Convegno AIOM 2016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" y="1196752"/>
            <a:ext cx="9140158" cy="5573216"/>
          </a:xfrm>
        </p:spPr>
      </p:pic>
      <p:pic>
        <p:nvPicPr>
          <p:cNvPr id="6" name="Picture 3" descr="S:\COMUNICAZIONE\LOGO ONCONAUTI\logo 2019\Onconauti_LOGO_UFFICI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71600" cy="687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438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3" y="1484188"/>
            <a:ext cx="8147022" cy="533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04" y="1556792"/>
            <a:ext cx="2489865" cy="145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4"/>
          <p:cNvSpPr>
            <a:spLocks noGrp="1"/>
          </p:cNvSpPr>
          <p:nvPr>
            <p:ph type="title"/>
          </p:nvPr>
        </p:nvSpPr>
        <p:spPr>
          <a:xfrm>
            <a:off x="200545" y="468818"/>
            <a:ext cx="8928992" cy="8640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/>
              <a:t>POMS (</a:t>
            </a:r>
            <a:r>
              <a:rPr lang="it-IT" dirty="0" err="1"/>
              <a:t>Profile</a:t>
            </a:r>
            <a:r>
              <a:rPr lang="it-IT" dirty="0"/>
              <a:t> of Mood </a:t>
            </a:r>
            <a:r>
              <a:rPr lang="it-IT" dirty="0" err="1"/>
              <a:t>States</a:t>
            </a:r>
            <a:r>
              <a:rPr lang="it-IT" dirty="0"/>
              <a:t>)</a:t>
            </a:r>
          </a:p>
        </p:txBody>
      </p:sp>
      <p:pic>
        <p:nvPicPr>
          <p:cNvPr id="8" name="Picture 3" descr="S:\COMUNICAZIONE\LOGO ONCONAUTI\logo 2019\Onconauti_LOGO_UFFICIA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9205" y="5949280"/>
            <a:ext cx="1284795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4871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554393447"/>
              </p:ext>
            </p:extLst>
          </p:nvPr>
        </p:nvGraphicFramePr>
        <p:xfrm>
          <a:off x="755576" y="2348880"/>
          <a:ext cx="7776864" cy="376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83568" y="908720"/>
            <a:ext cx="8064896" cy="143619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it-IT" sz="3600" dirty="0">
                <a:solidFill>
                  <a:srgbClr val="002060"/>
                </a:solidFill>
              </a:rPr>
              <a:t>RISULTATI</a:t>
            </a:r>
            <a:r>
              <a:rPr lang="it-IT" sz="4400" dirty="0">
                <a:solidFill>
                  <a:srgbClr val="002060"/>
                </a:solidFill>
              </a:rPr>
              <a:t> </a:t>
            </a:r>
            <a:r>
              <a:rPr lang="it-IT" sz="3600" dirty="0">
                <a:solidFill>
                  <a:srgbClr val="002060"/>
                </a:solidFill>
              </a:rPr>
              <a:t>DEI CORSI DELLA ASSOCIAZIONE ONCONAUTI: 87% migliorano</a:t>
            </a:r>
            <a:endParaRPr lang="it-IT" sz="4400" dirty="0">
              <a:solidFill>
                <a:srgbClr val="00206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624" cy="84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9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353177" cy="1331913"/>
          </a:xfrm>
        </p:spPr>
        <p:txBody>
          <a:bodyPr/>
          <a:lstStyle/>
          <a:p>
            <a:pPr eaLnBrk="1" hangingPunct="1"/>
            <a:r>
              <a:rPr lang="en-GB" altLang="it-IT" sz="2800" b="1" dirty="0"/>
              <a:t>RETURN TO WORK DOPO UN TUMORE: </a:t>
            </a:r>
            <a:br>
              <a:rPr lang="en-GB" altLang="it-IT" sz="2800" b="1" dirty="0"/>
            </a:br>
            <a:r>
              <a:rPr lang="en-GB" altLang="it-IT" sz="2800" b="1" dirty="0"/>
              <a:t>LA NUOVA REALTA’ DEI LUNGOSOPRAVVIVENTI  ONCOLOGICI 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827235" y="1928663"/>
            <a:ext cx="831676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01700" indent="-3667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487488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95475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3034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606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78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750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322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it-IT" sz="2000" dirty="0"/>
              <a:t>3.400.000 le persone vive nel 2018 in Italia con una pregressa diagnosi di tumore (6,3% della popolazione); +3% ogni anno</a:t>
            </a:r>
          </a:p>
          <a:p>
            <a:pPr marL="342900" indent="-342900" fontAlgn="base">
              <a:spcBef>
                <a:spcPct val="0"/>
              </a:spcBef>
              <a:spcAft>
                <a:spcPct val="50000"/>
              </a:spcAft>
              <a:buFontTx/>
              <a:buChar char="-"/>
            </a:pPr>
            <a:r>
              <a:rPr lang="it-IT" sz="2000" dirty="0"/>
              <a:t>negli uomini il 30% ha un k prostatico, nelle donne il 50% un     tumore mammario</a:t>
            </a:r>
          </a:p>
          <a:p>
            <a:pPr fontAlgn="base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it-IT" sz="2000" dirty="0"/>
              <a:t>-   circa il 50% dei </a:t>
            </a:r>
            <a:r>
              <a:rPr lang="it-IT" sz="2000" dirty="0" err="1"/>
              <a:t>lungosopravviventi</a:t>
            </a:r>
            <a:r>
              <a:rPr lang="it-IT" sz="2000" dirty="0"/>
              <a:t> oncologici ha meno di 65 anni </a:t>
            </a:r>
            <a:endParaRPr lang="en-GB" altLang="it-IT" sz="2000" dirty="0">
              <a:solidFill>
                <a:srgbClr val="000000"/>
              </a:solidFill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71550" y="4264554"/>
            <a:ext cx="1538188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800" b="1" dirty="0" err="1">
                <a:solidFill>
                  <a:srgbClr val="000000"/>
                </a:solidFill>
              </a:rPr>
              <a:t>Pediatrici</a:t>
            </a:r>
            <a:r>
              <a:rPr lang="en-GB" altLang="it-IT" sz="1800" b="1" dirty="0">
                <a:solidFill>
                  <a:srgbClr val="000000"/>
                </a:solidFill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800" b="1" dirty="0">
                <a:solidFill>
                  <a:srgbClr val="000000"/>
                </a:solidFill>
              </a:rPr>
              <a:t>0,5%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555776" y="4264554"/>
            <a:ext cx="3744912" cy="504825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2800" b="1" dirty="0" err="1">
                <a:solidFill>
                  <a:srgbClr val="000000"/>
                </a:solidFill>
              </a:rPr>
              <a:t>Lavoratori</a:t>
            </a:r>
            <a:r>
              <a:rPr lang="en-GB" altLang="it-IT" sz="2800" b="1" dirty="0">
                <a:solidFill>
                  <a:srgbClr val="000000"/>
                </a:solidFill>
              </a:rPr>
              <a:t>: 50%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335613" y="4264554"/>
            <a:ext cx="158432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800" b="1" dirty="0" err="1">
                <a:solidFill>
                  <a:srgbClr val="000000"/>
                </a:solidFill>
              </a:rPr>
              <a:t>Pensionati</a:t>
            </a:r>
            <a:r>
              <a:rPr lang="en-GB" altLang="it-IT" sz="1800" b="1" dirty="0">
                <a:solidFill>
                  <a:srgbClr val="000000"/>
                </a:solidFill>
              </a:rPr>
              <a:t>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800" b="1" dirty="0">
                <a:solidFill>
                  <a:srgbClr val="000000"/>
                </a:solidFill>
              </a:rPr>
              <a:t>49%</a:t>
            </a:r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2555776" y="4985279"/>
            <a:ext cx="3743325" cy="144463"/>
          </a:xfrm>
          <a:prstGeom prst="leftRightArrow">
            <a:avLst>
              <a:gd name="adj1" fmla="val 50000"/>
              <a:gd name="adj2" fmla="val 5182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971550" y="5425545"/>
            <a:ext cx="76328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50000"/>
              </a:spcAft>
            </a:pPr>
            <a:r>
              <a:rPr lang="en-GB" altLang="it-IT" sz="2000" b="1" dirty="0">
                <a:solidFill>
                  <a:srgbClr val="FA0000"/>
                </a:solidFill>
              </a:rPr>
              <a:t>Le </a:t>
            </a:r>
            <a:r>
              <a:rPr lang="en-GB" altLang="it-IT" sz="2000" b="1" dirty="0" err="1">
                <a:solidFill>
                  <a:srgbClr val="FA0000"/>
                </a:solidFill>
              </a:rPr>
              <a:t>previsioni</a:t>
            </a:r>
            <a:r>
              <a:rPr lang="en-GB" altLang="it-IT" sz="2000" b="1" dirty="0">
                <a:solidFill>
                  <a:srgbClr val="FA0000"/>
                </a:solidFill>
              </a:rPr>
              <a:t> </a:t>
            </a:r>
            <a:r>
              <a:rPr lang="en-GB" altLang="it-IT" sz="2000" b="1" dirty="0" err="1">
                <a:solidFill>
                  <a:srgbClr val="FA0000"/>
                </a:solidFill>
              </a:rPr>
              <a:t>correnti</a:t>
            </a:r>
            <a:r>
              <a:rPr lang="en-GB" altLang="it-IT" sz="2000" dirty="0">
                <a:solidFill>
                  <a:srgbClr val="000000"/>
                </a:solidFill>
              </a:rPr>
              <a:t>, </a:t>
            </a:r>
            <a:r>
              <a:rPr lang="en-GB" altLang="it-IT" sz="2000" dirty="0" err="1">
                <a:solidFill>
                  <a:srgbClr val="000000"/>
                </a:solidFill>
              </a:rPr>
              <a:t>stimano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che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nella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popolazione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lavorativa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futura</a:t>
            </a:r>
            <a:r>
              <a:rPr lang="en-GB" altLang="it-IT" sz="2000" dirty="0">
                <a:solidFill>
                  <a:srgbClr val="000000"/>
                </a:solidFill>
              </a:rPr>
              <a:t> ci </a:t>
            </a:r>
            <a:r>
              <a:rPr lang="en-GB" altLang="it-IT" sz="2000" dirty="0" err="1">
                <a:solidFill>
                  <a:srgbClr val="000000"/>
                </a:solidFill>
              </a:rPr>
              <a:t>sarà</a:t>
            </a:r>
            <a:r>
              <a:rPr lang="en-GB" altLang="it-IT" sz="2000" dirty="0">
                <a:solidFill>
                  <a:srgbClr val="000000"/>
                </a:solidFill>
              </a:rPr>
              <a:t> un </a:t>
            </a:r>
            <a:r>
              <a:rPr lang="en-GB" altLang="it-IT" sz="2000" dirty="0" err="1">
                <a:solidFill>
                  <a:srgbClr val="000000"/>
                </a:solidFill>
              </a:rPr>
              <a:t>numero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sempre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maggiore</a:t>
            </a:r>
            <a:r>
              <a:rPr lang="en-GB" altLang="it-IT" sz="2000" dirty="0">
                <a:solidFill>
                  <a:srgbClr val="000000"/>
                </a:solidFill>
              </a:rPr>
              <a:t> di </a:t>
            </a:r>
            <a:r>
              <a:rPr lang="en-GB" altLang="it-IT" sz="2000" dirty="0" err="1">
                <a:solidFill>
                  <a:srgbClr val="000000"/>
                </a:solidFill>
              </a:rPr>
              <a:t>lungosopravviventi</a:t>
            </a:r>
            <a:r>
              <a:rPr lang="en-GB" altLang="it-IT" sz="2000" dirty="0">
                <a:solidFill>
                  <a:srgbClr val="000000"/>
                </a:solidFill>
              </a:rPr>
              <a:t> </a:t>
            </a:r>
            <a:r>
              <a:rPr lang="en-GB" altLang="it-IT" sz="2000" dirty="0" err="1">
                <a:solidFill>
                  <a:srgbClr val="000000"/>
                </a:solidFill>
              </a:rPr>
              <a:t>oncologici</a:t>
            </a:r>
            <a:r>
              <a:rPr lang="en-GB" altLang="it-IT" sz="2000" dirty="0">
                <a:solidFill>
                  <a:srgbClr val="000000"/>
                </a:solidFill>
              </a:rPr>
              <a:t> (10%), con </a:t>
            </a:r>
            <a:r>
              <a:rPr lang="it-IT" sz="2000" dirty="0"/>
              <a:t>una  disabilità lavorativa nel 50% dei casi</a:t>
            </a:r>
            <a:endParaRPr lang="en-GB" altLang="it-IT" sz="3600" dirty="0">
              <a:solidFill>
                <a:srgbClr val="0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4997" y="6309320"/>
            <a:ext cx="989003" cy="5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75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FD057BB8-E910-4B88-B879-7495C99BDE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0058" b="11611"/>
          <a:stretch/>
        </p:blipFill>
        <p:spPr>
          <a:xfrm>
            <a:off x="0" y="0"/>
            <a:ext cx="1487553" cy="71652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07676EA-A36E-4B62-A153-F92E6DFE1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7073"/>
            <a:ext cx="9144000" cy="1013731"/>
          </a:xfrm>
          <a:solidFill>
            <a:srgbClr val="CC6600"/>
          </a:solidFill>
          <a:ln>
            <a:solidFill>
              <a:srgbClr val="CC6600"/>
            </a:solidFill>
          </a:ln>
        </p:spPr>
        <p:txBody>
          <a:bodyPr>
            <a:normAutofit fontScale="90000"/>
          </a:bodyPr>
          <a:lstStyle/>
          <a:p>
            <a:pPr lvl="0" algn="ctr"/>
            <a:r>
              <a:rPr lang="it-IT" sz="3600" b="1" i="1" u="sng" dirty="0">
                <a:solidFill>
                  <a:schemeClr val="bg1"/>
                </a:solidFill>
              </a:rPr>
              <a:t>COSA SUCCEDE NEL MONDO REALE?</a:t>
            </a:r>
            <a:br>
              <a:rPr lang="it-IT" sz="3600" b="1" i="1" u="sng" dirty="0">
                <a:solidFill>
                  <a:schemeClr val="bg1"/>
                </a:solidFill>
              </a:rPr>
            </a:br>
            <a:r>
              <a:rPr lang="it-IT" sz="3600" b="1" i="1" u="sng" dirty="0">
                <a:solidFill>
                  <a:schemeClr val="bg1"/>
                </a:solidFill>
              </a:rPr>
              <a:t>Il Return To Work in una Azienda Bolognese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2C9BA9D-99D6-4DD4-8708-E5B188B7EBFA}"/>
              </a:ext>
            </a:extLst>
          </p:cNvPr>
          <p:cNvSpPr txBox="1"/>
          <p:nvPr/>
        </p:nvSpPr>
        <p:spPr>
          <a:xfrm>
            <a:off x="0" y="1786436"/>
            <a:ext cx="9144000" cy="1290593"/>
          </a:xfrm>
          <a:prstGeom prst="rect">
            <a:avLst/>
          </a:prstGeom>
          <a:solidFill>
            <a:srgbClr val="FF972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b="1" u="sng" dirty="0">
                <a:solidFill>
                  <a:prstClr val="white"/>
                </a:solidFill>
              </a:rPr>
              <a:t>Periodo di Osservazione: 1997-2019</a:t>
            </a:r>
            <a:r>
              <a:rPr lang="it-IT" sz="2000" dirty="0">
                <a:solidFill>
                  <a:prstClr val="white"/>
                </a:solidFill>
              </a:rPr>
              <a:t>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b="1" dirty="0">
                <a:solidFill>
                  <a:prstClr val="white"/>
                </a:solidFill>
              </a:rPr>
              <a:t>CASI DI NEOPLASIA OSSERVATI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b="1" dirty="0">
                <a:solidFill>
                  <a:prstClr val="white"/>
                </a:solidFill>
              </a:rPr>
              <a:t>(Incidenti e Prevalenti): 11 /150 lavoratori (7%)</a:t>
            </a:r>
            <a:endParaRPr lang="it-IT" sz="2000" dirty="0">
              <a:solidFill>
                <a:prstClr val="white"/>
              </a:solidFill>
            </a:endParaRPr>
          </a:p>
        </p:txBody>
      </p:sp>
      <p:pic>
        <p:nvPicPr>
          <p:cNvPr id="10" name="Segnaposto contenuto 3">
            <a:extLst>
              <a:ext uri="{FF2B5EF4-FFF2-40B4-BE49-F238E27FC236}">
                <a16:creationId xmlns:a16="http://schemas.microsoft.com/office/drawing/2014/main" xmlns="" id="{2248C2E4-3864-4ACC-9D53-B8648EF74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7729" y="3152661"/>
            <a:ext cx="5928541" cy="37053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BA3D52B5-AD21-4591-8411-C751A6889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5" y="56867"/>
            <a:ext cx="3491934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49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68B1F32-7A4C-41B1-AAE9-393E41A6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2922"/>
            <a:ext cx="9144000" cy="810531"/>
          </a:xfrm>
          <a:solidFill>
            <a:srgbClr val="CC6600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</a:rPr>
              <a:t>Il Return To Work in una Azienda Bolognese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xmlns="" id="{2B626813-1096-44C5-BAE0-7CBCB6CF36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887081"/>
          <a:ext cx="8515350" cy="193357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257675">
                  <a:extLst>
                    <a:ext uri="{9D8B030D-6E8A-4147-A177-3AD203B41FA5}">
                      <a16:colId xmlns:a16="http://schemas.microsoft.com/office/drawing/2014/main" xmlns="" val="3804177632"/>
                    </a:ext>
                  </a:extLst>
                </a:gridCol>
                <a:gridCol w="4257675">
                  <a:extLst>
                    <a:ext uri="{9D8B030D-6E8A-4147-A177-3AD203B41FA5}">
                      <a16:colId xmlns:a16="http://schemas.microsoft.com/office/drawing/2014/main" xmlns="" val="267504916"/>
                    </a:ext>
                  </a:extLst>
                </a:gridCol>
              </a:tblGrid>
              <a:tr h="507808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Tipo di tumore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5141621"/>
                  </a:ext>
                </a:extLst>
              </a:tr>
              <a:tr h="475256">
                <a:tc>
                  <a:txBody>
                    <a:bodyPr/>
                    <a:lstStyle/>
                    <a:p>
                      <a:r>
                        <a:rPr lang="it-IT" sz="1800" dirty="0"/>
                        <a:t>Mammella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5/11 (46%)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4246173"/>
                  </a:ext>
                </a:extLst>
              </a:tr>
              <a:tr h="475256">
                <a:tc>
                  <a:txBody>
                    <a:bodyPr/>
                    <a:lstStyle/>
                    <a:p>
                      <a:r>
                        <a:rPr lang="it-IT" sz="1800" dirty="0"/>
                        <a:t>Rene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2/11 (18%)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4090735"/>
                  </a:ext>
                </a:extLst>
              </a:tr>
              <a:tr h="475256">
                <a:tc>
                  <a:txBody>
                    <a:bodyPr/>
                    <a:lstStyle/>
                    <a:p>
                      <a:r>
                        <a:rPr lang="it-IT" sz="1800" dirty="0"/>
                        <a:t>Tiroide, Melanoma, Mieloma, Laringe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4/11 (36%)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4791410"/>
                  </a:ext>
                </a:extLst>
              </a:tr>
            </a:tbl>
          </a:graphicData>
        </a:graphic>
      </p:graphicFrame>
      <p:sp>
        <p:nvSpPr>
          <p:cNvPr id="20" name="Preparazione 19">
            <a:extLst>
              <a:ext uri="{FF2B5EF4-FFF2-40B4-BE49-F238E27FC236}">
                <a16:creationId xmlns:a16="http://schemas.microsoft.com/office/drawing/2014/main" xmlns="" id="{248C77A8-6215-434D-B478-820B52961814}"/>
              </a:ext>
            </a:extLst>
          </p:cNvPr>
          <p:cNvSpPr/>
          <p:nvPr/>
        </p:nvSpPr>
        <p:spPr>
          <a:xfrm>
            <a:off x="1270451" y="4581128"/>
            <a:ext cx="6681638" cy="1956331"/>
          </a:xfrm>
          <a:prstGeom prst="flowChartPreparation">
            <a:avLst/>
          </a:prstGeom>
          <a:ln w="38100">
            <a:solidFill>
              <a:srgbClr val="B3634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E48E7F06-D6FF-48DF-98EF-F1F3F0AD9A6B}"/>
              </a:ext>
            </a:extLst>
          </p:cNvPr>
          <p:cNvSpPr txBox="1"/>
          <p:nvPr/>
        </p:nvSpPr>
        <p:spPr>
          <a:xfrm>
            <a:off x="0" y="4581128"/>
            <a:ext cx="92225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B36343"/>
                </a:solidFill>
              </a:rPr>
              <a:t>Sopravvivenza a 5 anni: 100%</a:t>
            </a:r>
          </a:p>
          <a:p>
            <a:pPr algn="ctr"/>
            <a:r>
              <a:rPr lang="it-IT" sz="2400" b="1" dirty="0">
                <a:solidFill>
                  <a:srgbClr val="B36343"/>
                </a:solidFill>
              </a:rPr>
              <a:t>Status di </a:t>
            </a:r>
            <a:r>
              <a:rPr lang="it-IT" sz="2400" b="1" dirty="0" err="1">
                <a:solidFill>
                  <a:srgbClr val="B36343"/>
                </a:solidFill>
              </a:rPr>
              <a:t>Onconauti</a:t>
            </a:r>
            <a:r>
              <a:rPr lang="it-IT" sz="2400" b="1" dirty="0">
                <a:solidFill>
                  <a:srgbClr val="B36343"/>
                </a:solidFill>
              </a:rPr>
              <a:t>: 10/11 (91%)</a:t>
            </a:r>
          </a:p>
          <a:p>
            <a:pPr algn="ctr"/>
            <a:r>
              <a:rPr lang="it-IT" sz="2400" b="1" dirty="0">
                <a:solidFill>
                  <a:srgbClr val="B36343"/>
                </a:solidFill>
              </a:rPr>
              <a:t>Cronicizzazione di malattia: 1/11</a:t>
            </a:r>
          </a:p>
          <a:p>
            <a:pPr algn="ctr"/>
            <a:r>
              <a:rPr lang="it-IT" sz="2400" b="1" dirty="0">
                <a:solidFill>
                  <a:srgbClr val="B36343"/>
                </a:solidFill>
              </a:rPr>
              <a:t>Reinserimento Problematico: 1/11</a:t>
            </a:r>
          </a:p>
          <a:p>
            <a:pPr algn="ctr"/>
            <a:r>
              <a:rPr lang="it-IT" sz="2400" b="1" dirty="0">
                <a:solidFill>
                  <a:srgbClr val="B36343"/>
                </a:solidFill>
              </a:rPr>
              <a:t>Reinserimento  Complesso: 1 /11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A26632FF-BE60-4924-B096-2F2D872ED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5" y="56867"/>
            <a:ext cx="3491934" cy="42862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266579AF-BD3C-42EC-8E72-E524D0C73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0058" b="11611"/>
          <a:stretch/>
        </p:blipFill>
        <p:spPr>
          <a:xfrm>
            <a:off x="0" y="0"/>
            <a:ext cx="1487553" cy="71652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14325" y="4005064"/>
            <a:ext cx="8515349" cy="52322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RISULTATI E REINSERIMENTO LAVORATIVO</a:t>
            </a:r>
          </a:p>
        </p:txBody>
      </p:sp>
    </p:spTree>
    <p:extLst>
      <p:ext uri="{BB962C8B-B14F-4D97-AF65-F5344CB8AC3E}">
        <p14:creationId xmlns:p14="http://schemas.microsoft.com/office/powerpoint/2010/main" val="1680280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CAA8DD2-84CB-4DFD-97BF-81D962F0C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>
            <a:off x="211538" y="3137278"/>
            <a:ext cx="4118213" cy="27252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F380BBA8-9E65-45FB-BF98-8905AABCB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 rot="10800000">
            <a:off x="4814248" y="3137278"/>
            <a:ext cx="4118214" cy="272528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B5C398A-5A92-45BB-BBAE-147A9D063AEB}"/>
              </a:ext>
            </a:extLst>
          </p:cNvPr>
          <p:cNvSpPr txBox="1"/>
          <p:nvPr/>
        </p:nvSpPr>
        <p:spPr>
          <a:xfrm>
            <a:off x="317306" y="2036498"/>
            <a:ext cx="411821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prstClr val="black"/>
                </a:solidFill>
                <a:latin typeface="Bahnschrift Light" panose="020B0502040204020203" pitchFamily="34" charset="0"/>
              </a:rPr>
              <a:t>Età: 36 anni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prstClr val="black"/>
                </a:solidFill>
                <a:latin typeface="Bahnschrift Light" panose="020B0502040204020203" pitchFamily="34" charset="0"/>
              </a:rPr>
              <a:t>Mansione: Addetto smaltimento amianto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prstClr val="black"/>
                </a:solidFill>
                <a:latin typeface="Bahnschrift Light" panose="020B0502040204020203" pitchFamily="34" charset="0"/>
              </a:rPr>
              <a:t>- Inizio Programma: 2018-&gt;2019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solidFill>
                  <a:prstClr val="black"/>
                </a:solidFill>
                <a:latin typeface="Bahnschrift Light" panose="020B0502040204020203" pitchFamily="34" charset="0"/>
              </a:rPr>
              <a:t>-20 kg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solidFill>
                  <a:prstClr val="black"/>
                </a:solidFill>
                <a:latin typeface="Bahnschrift Light" panose="020B0502040204020203" pitchFamily="34" charset="0"/>
              </a:rPr>
              <a:t>-25 sigarette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056C989-703E-46E7-BA2D-FC413A21E632}"/>
              </a:ext>
            </a:extLst>
          </p:cNvPr>
          <p:cNvSpPr txBox="1"/>
          <p:nvPr/>
        </p:nvSpPr>
        <p:spPr>
          <a:xfrm>
            <a:off x="4814249" y="2036497"/>
            <a:ext cx="411821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prstClr val="black"/>
                </a:solidFill>
                <a:latin typeface="Bahnschrift Light" panose="020B0502040204020203" pitchFamily="34" charset="0"/>
              </a:rPr>
              <a:t>Età: 42 anni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prstClr val="black"/>
                </a:solidFill>
                <a:latin typeface="Bahnschrift Light" panose="020B0502040204020203" pitchFamily="34" charset="0"/>
              </a:rPr>
              <a:t>Mansione: Addetto smaltimento amianto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prstClr val="black"/>
                </a:solidFill>
                <a:latin typeface="Bahnschrift Light" panose="020B0502040204020203" pitchFamily="34" charset="0"/>
              </a:rPr>
              <a:t>Inizio Programma: 2018-&gt;2019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solidFill>
                  <a:prstClr val="black"/>
                </a:solidFill>
                <a:latin typeface="Bahnschrift Light" panose="020B0502040204020203" pitchFamily="34" charset="0"/>
              </a:rPr>
              <a:t>-40 kg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>
                <a:solidFill>
                  <a:prstClr val="black"/>
                </a:solidFill>
                <a:latin typeface="Bahnschrift Light" panose="020B0502040204020203" pitchFamily="34" charset="0"/>
              </a:rPr>
              <a:t>-60 sigarette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8819AC6D-1532-414B-BE96-F9D30A826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5917"/>
            <a:ext cx="1069941" cy="44809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FE9E020-461A-47C9-B70E-7D2F5794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4107"/>
            <a:ext cx="9144000" cy="653831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it-IT" sz="2700" dirty="0"/>
              <a:t>Prevenzione negli esposti ai cancerogeni professionali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3AEB0E38-229D-459A-BC6C-6D48A5B9B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49" y="989621"/>
            <a:ext cx="2618951" cy="3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79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:\COMUNICAZIONE\LOGO ONCONAUTI\logo 2019\Onconauti_LOGO_UFFICI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6" y="0"/>
            <a:ext cx="1799666" cy="127288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86" y="1052736"/>
            <a:ext cx="9108628" cy="936104"/>
          </a:xfrm>
          <a:solidFill>
            <a:srgbClr val="835B56"/>
          </a:solidFill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Bauhaus 93" panose="04030905020B02020C02" pitchFamily="82" charset="0"/>
              </a:rPr>
              <a:t>IL PROGETTO «RETURN TO WORK»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342805"/>
              </p:ext>
            </p:extLst>
          </p:nvPr>
        </p:nvGraphicFramePr>
        <p:xfrm>
          <a:off x="632704" y="2204864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6810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yoga jokes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59632" cy="8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6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2800" b="1" dirty="0">
                <a:solidFill>
                  <a:schemeClr val="accent1">
                    <a:lumMod val="75000"/>
                  </a:schemeClr>
                </a:solidFill>
              </a:rPr>
              <a:t>LA GUARIGIONE DEL CANCRO COME METAFORA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5141912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it-IT" altLang="it-IT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vita ha dei momenti di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passaggio,come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guarigione da una malattia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 conversione dei grandi santi avviene in seguito a episodi di dolore o malattia (San Paolo, Budda)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guarigione dal cancro, legato simbolicamente all’idea della morte, è quindi la metafora della resurrezione</a:t>
            </a:r>
          </a:p>
          <a:p>
            <a:pPr marL="0" indent="0">
              <a:buNone/>
            </a:pPr>
            <a:endParaRPr lang="it-IT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la guarigione «burocratica» non sempre coincide con il recupero del benessere…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altLang="it-IT" sz="11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altLang="it-IT" sz="1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289833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DF2009A5-8686-2C4E-BC8B-2C5F72173FC9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E6F43D30-9F25-B34D-83CC-EE497CDA0EB5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4192B8F-F707-3741-A081-1245386414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94178"/>
            <a:ext cx="7572035" cy="60329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1574" cy="6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2387B2D1-4617-49DB-9CD7-BF4F46FD0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4"/>
          <a:stretch/>
        </p:blipFill>
        <p:spPr>
          <a:xfrm>
            <a:off x="843750" y="2132856"/>
            <a:ext cx="7579100" cy="4493160"/>
          </a:xfr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xmlns="" id="{FD9F975C-88E7-4D0A-88C7-FFA29AE6AFD8}"/>
              </a:ext>
            </a:extLst>
          </p:cNvPr>
          <p:cNvSpPr/>
          <p:nvPr/>
        </p:nvSpPr>
        <p:spPr>
          <a:xfrm>
            <a:off x="2198499" y="3266363"/>
            <a:ext cx="1691003" cy="1543373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prstClr val="white"/>
                </a:solidFill>
              </a:rPr>
              <a:t>Dieta Mediterranea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FA08415A-057D-4931-9928-3C995B15A2FB}"/>
              </a:ext>
            </a:extLst>
          </p:cNvPr>
          <p:cNvSpPr/>
          <p:nvPr/>
        </p:nvSpPr>
        <p:spPr>
          <a:xfrm>
            <a:off x="1139630" y="3179803"/>
            <a:ext cx="964457" cy="940334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Agrumi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6AC49D5A-68A7-44F8-986C-F797C4052D6D}"/>
              </a:ext>
            </a:extLst>
          </p:cNvPr>
          <p:cNvSpPr/>
          <p:nvPr/>
        </p:nvSpPr>
        <p:spPr>
          <a:xfrm>
            <a:off x="1365066" y="1836517"/>
            <a:ext cx="964457" cy="940334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Tea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0EC3063F-1048-4DF7-B534-5EF7D246903A}"/>
              </a:ext>
            </a:extLst>
          </p:cNvPr>
          <p:cNvSpPr/>
          <p:nvPr/>
        </p:nvSpPr>
        <p:spPr>
          <a:xfrm>
            <a:off x="2930878" y="2520593"/>
            <a:ext cx="1348148" cy="1357448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75" b="1" dirty="0">
                <a:solidFill>
                  <a:prstClr val="white"/>
                </a:solidFill>
              </a:rPr>
              <a:t>Cibi con vitamina A 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xmlns="" id="{004988D5-DAFF-4343-9E29-49DA5593D974}"/>
              </a:ext>
            </a:extLst>
          </p:cNvPr>
          <p:cNvSpPr/>
          <p:nvPr/>
        </p:nvSpPr>
        <p:spPr>
          <a:xfrm>
            <a:off x="1339395" y="3886357"/>
            <a:ext cx="964457" cy="940334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Caffè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xmlns="" id="{0BE2147E-DFAD-4ABA-B479-79DA87F6207A}"/>
              </a:ext>
            </a:extLst>
          </p:cNvPr>
          <p:cNvSpPr/>
          <p:nvPr/>
        </p:nvSpPr>
        <p:spPr>
          <a:xfrm>
            <a:off x="5032777" y="3754678"/>
            <a:ext cx="951710" cy="863024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Fast Food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xmlns="" id="{528BB53D-2053-4CC5-B49F-5822D29FD10D}"/>
              </a:ext>
            </a:extLst>
          </p:cNvPr>
          <p:cNvSpPr/>
          <p:nvPr/>
        </p:nvSpPr>
        <p:spPr>
          <a:xfrm>
            <a:off x="2730851" y="1704745"/>
            <a:ext cx="1224509" cy="1212549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75" b="1" dirty="0">
                <a:solidFill>
                  <a:prstClr val="white"/>
                </a:solidFill>
              </a:rPr>
              <a:t>Cibi con vitamina C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xmlns="" id="{51F6D65C-5F3F-4058-BF5B-7960BF9BB146}"/>
              </a:ext>
            </a:extLst>
          </p:cNvPr>
          <p:cNvSpPr/>
          <p:nvPr/>
        </p:nvSpPr>
        <p:spPr>
          <a:xfrm>
            <a:off x="2043004" y="2249479"/>
            <a:ext cx="964457" cy="940334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Frutta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xmlns="" id="{4D2E42A5-5E6C-4872-ABB8-BE38644C9697}"/>
              </a:ext>
            </a:extLst>
          </p:cNvPr>
          <p:cNvSpPr/>
          <p:nvPr/>
        </p:nvSpPr>
        <p:spPr>
          <a:xfrm>
            <a:off x="6918092" y="2901708"/>
            <a:ext cx="951710" cy="863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prstClr val="white"/>
                </a:solidFill>
              </a:rPr>
              <a:t>Sedentarietà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xmlns="" id="{CB241E4A-5C1E-48DF-B783-99A939FAB3DD}"/>
              </a:ext>
            </a:extLst>
          </p:cNvPr>
          <p:cNvSpPr/>
          <p:nvPr/>
        </p:nvSpPr>
        <p:spPr>
          <a:xfrm>
            <a:off x="6156876" y="2194192"/>
            <a:ext cx="1223436" cy="1069936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prstClr val="white"/>
                </a:solidFill>
              </a:rPr>
              <a:t>Bevande Alcoliche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xmlns="" id="{39036F12-1AEF-4932-959A-C1BB9AD022ED}"/>
              </a:ext>
            </a:extLst>
          </p:cNvPr>
          <p:cNvSpPr/>
          <p:nvPr/>
        </p:nvSpPr>
        <p:spPr>
          <a:xfrm>
            <a:off x="5090317" y="2703504"/>
            <a:ext cx="1288919" cy="12007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Cibo conservato con sale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xmlns="" id="{1C03E335-6AEB-46C0-A92F-58CEF9BA7DBD}"/>
              </a:ext>
            </a:extLst>
          </p:cNvPr>
          <p:cNvSpPr/>
          <p:nvPr/>
        </p:nvSpPr>
        <p:spPr>
          <a:xfrm>
            <a:off x="6876118" y="3734028"/>
            <a:ext cx="951710" cy="863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Glicemia alta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xmlns="" id="{FF66B3D0-7E5D-4840-9878-FDAAE9AF778A}"/>
              </a:ext>
            </a:extLst>
          </p:cNvPr>
          <p:cNvSpPr/>
          <p:nvPr/>
        </p:nvSpPr>
        <p:spPr>
          <a:xfrm>
            <a:off x="6204765" y="3263443"/>
            <a:ext cx="985761" cy="863024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prstClr val="white"/>
                </a:solidFill>
              </a:rPr>
              <a:t>Carne lavorata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xmlns="" id="{3A341360-4E56-4B02-BB0C-F460EC2AB110}"/>
              </a:ext>
            </a:extLst>
          </p:cNvPr>
          <p:cNvSpPr/>
          <p:nvPr/>
        </p:nvSpPr>
        <p:spPr>
          <a:xfrm>
            <a:off x="6175293" y="4472248"/>
            <a:ext cx="1491641" cy="1399287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Bevande zuccherate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15912D5F-AAB5-4005-95B4-C0BB631A8E04}"/>
              </a:ext>
            </a:extLst>
          </p:cNvPr>
          <p:cNvSpPr/>
          <p:nvPr/>
        </p:nvSpPr>
        <p:spPr>
          <a:xfrm>
            <a:off x="5868342" y="3947924"/>
            <a:ext cx="951710" cy="863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Carne rossa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xmlns="" id="{09028B8E-3D36-42EB-9439-847F0B5911B1}"/>
              </a:ext>
            </a:extLst>
          </p:cNvPr>
          <p:cNvSpPr/>
          <p:nvPr/>
        </p:nvSpPr>
        <p:spPr>
          <a:xfrm>
            <a:off x="4932040" y="4520951"/>
            <a:ext cx="1450954" cy="135517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Aflatossine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xmlns="" id="{119A5BCA-AE9B-47AA-A964-79ED0286E4AD}"/>
              </a:ext>
            </a:extLst>
          </p:cNvPr>
          <p:cNvSpPr/>
          <p:nvPr/>
        </p:nvSpPr>
        <p:spPr>
          <a:xfrm>
            <a:off x="1907542" y="2962977"/>
            <a:ext cx="964457" cy="940334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75" b="1" dirty="0">
                <a:solidFill>
                  <a:prstClr val="white"/>
                </a:solidFill>
              </a:rPr>
              <a:t>Cereali integrali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814297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 FATTORI DI </a:t>
            </a:r>
            <a:r>
              <a:rPr lang="it-IT" sz="3200" b="1" dirty="0" smtClean="0"/>
              <a:t>RISCHIO </a:t>
            </a:r>
            <a:r>
              <a:rPr lang="it-IT" sz="3200" b="1" dirty="0"/>
              <a:t>O PRE-MALATTIA?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69"/>
            <a:ext cx="1650773" cy="694075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xmlns="" id="{9A705AB5-7BBC-408C-8A3E-6931EB28DDE8}"/>
              </a:ext>
            </a:extLst>
          </p:cNvPr>
          <p:cNvSpPr/>
          <p:nvPr/>
        </p:nvSpPr>
        <p:spPr>
          <a:xfrm>
            <a:off x="949845" y="2469969"/>
            <a:ext cx="1065606" cy="940334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25" b="1" dirty="0">
                <a:solidFill>
                  <a:prstClr val="white"/>
                </a:solidFill>
              </a:rPr>
              <a:t>Attività fisica</a:t>
            </a:r>
          </a:p>
        </p:txBody>
      </p:sp>
    </p:spTree>
    <p:extLst>
      <p:ext uri="{BB962C8B-B14F-4D97-AF65-F5344CB8AC3E}">
        <p14:creationId xmlns:p14="http://schemas.microsoft.com/office/powerpoint/2010/main" val="29461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0688"/>
            <a:ext cx="9144000" cy="911225"/>
          </a:xfrm>
        </p:spPr>
        <p:txBody>
          <a:bodyPr/>
          <a:lstStyle/>
          <a:p>
            <a:pPr eaLnBrk="1" hangingPunct="1"/>
            <a:r>
              <a:rPr lang="en-GB" altLang="it-IT" sz="3600" b="1" dirty="0"/>
              <a:t>Quale è </a:t>
            </a:r>
            <a:r>
              <a:rPr lang="en-GB" altLang="it-IT" sz="3600" b="1" dirty="0" err="1"/>
              <a:t>l’impatto</a:t>
            </a:r>
            <a:r>
              <a:rPr lang="en-GB" altLang="it-IT" sz="3600" b="1" dirty="0"/>
              <a:t> </a:t>
            </a:r>
            <a:r>
              <a:rPr lang="en-GB" altLang="it-IT" sz="3600" b="1" dirty="0" err="1"/>
              <a:t>dello</a:t>
            </a:r>
            <a:r>
              <a:rPr lang="en-GB" altLang="it-IT" sz="3600" b="1" dirty="0"/>
              <a:t> Stile di Vita e </a:t>
            </a:r>
            <a:r>
              <a:rPr lang="en-GB" altLang="it-IT" sz="3600" b="1" dirty="0" err="1"/>
              <a:t>dell’età</a:t>
            </a:r>
            <a:r>
              <a:rPr lang="en-GB" altLang="it-IT" sz="3600" b="1" dirty="0"/>
              <a:t> </a:t>
            </a:r>
            <a:r>
              <a:rPr lang="en-GB" altLang="it-IT" sz="3600" b="1" dirty="0" err="1"/>
              <a:t>sulla</a:t>
            </a:r>
            <a:r>
              <a:rPr lang="en-GB" altLang="it-IT" sz="3600" b="1" dirty="0"/>
              <a:t> </a:t>
            </a:r>
            <a:r>
              <a:rPr lang="en-GB" altLang="it-IT" sz="3600" b="1" dirty="0" err="1"/>
              <a:t>Abilità</a:t>
            </a:r>
            <a:r>
              <a:rPr lang="en-GB" altLang="it-IT" sz="3600" b="1" dirty="0"/>
              <a:t> </a:t>
            </a:r>
            <a:r>
              <a:rPr lang="en-GB" altLang="it-IT" sz="3600" b="1" dirty="0" err="1"/>
              <a:t>Lavorativa</a:t>
            </a:r>
            <a:r>
              <a:rPr lang="en-GB" altLang="it-IT" sz="3600" b="1" dirty="0"/>
              <a:t>?</a:t>
            </a:r>
            <a:br>
              <a:rPr lang="en-GB" altLang="it-IT" sz="3600" b="1" dirty="0"/>
            </a:br>
            <a:endParaRPr lang="en-GB" altLang="it-IT" sz="3600" b="1" dirty="0"/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922338" y="1597025"/>
            <a:ext cx="7269162" cy="5040313"/>
            <a:chOff x="463" y="910"/>
            <a:chExt cx="4561" cy="3106"/>
          </a:xfrm>
        </p:grpSpPr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949" y="911"/>
              <a:ext cx="3955" cy="26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958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1745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1352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45" name="Rectangle 9"/>
            <p:cNvSpPr>
              <a:spLocks noChangeArrowheads="1"/>
            </p:cNvSpPr>
            <p:nvPr/>
          </p:nvSpPr>
          <p:spPr bwMode="auto">
            <a:xfrm>
              <a:off x="2139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2532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2926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3319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3713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4106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51" name="Rectangle 15"/>
            <p:cNvSpPr>
              <a:spLocks noChangeArrowheads="1"/>
            </p:cNvSpPr>
            <p:nvPr/>
          </p:nvSpPr>
          <p:spPr bwMode="auto">
            <a:xfrm>
              <a:off x="4500" y="917"/>
              <a:ext cx="397" cy="266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463" y="910"/>
              <a:ext cx="48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4353" name="Text Box 17"/>
            <p:cNvSpPr txBox="1">
              <a:spLocks noChangeArrowheads="1"/>
            </p:cNvSpPr>
            <p:nvPr/>
          </p:nvSpPr>
          <p:spPr bwMode="auto">
            <a:xfrm>
              <a:off x="590" y="3332"/>
              <a:ext cx="323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800">
                  <a:solidFill>
                    <a:srgbClr val="000000"/>
                  </a:solidFill>
                </a:rPr>
                <a:t>0%</a:t>
              </a:r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 rot="-5400000">
              <a:off x="394" y="2150"/>
              <a:ext cx="669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800">
                  <a:solidFill>
                    <a:srgbClr val="000000"/>
                  </a:solidFill>
                </a:rPr>
                <a:t>HEALTH</a:t>
              </a:r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1044" y="3558"/>
              <a:ext cx="3980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800">
                  <a:solidFill>
                    <a:srgbClr val="000000"/>
                  </a:solidFill>
                </a:rPr>
                <a:t>0       10      20      30      40      50      60      70     80      90     </a:t>
              </a:r>
            </a:p>
          </p:txBody>
        </p:sp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2739" y="3790"/>
              <a:ext cx="418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800">
                  <a:solidFill>
                    <a:srgbClr val="000000"/>
                  </a:solidFill>
                </a:rPr>
                <a:t>AGE</a:t>
              </a:r>
            </a:p>
          </p:txBody>
        </p:sp>
        <p:sp>
          <p:nvSpPr>
            <p:cNvPr id="14357" name="Freeform 21"/>
            <p:cNvSpPr>
              <a:spLocks/>
            </p:cNvSpPr>
            <p:nvPr/>
          </p:nvSpPr>
          <p:spPr bwMode="auto">
            <a:xfrm>
              <a:off x="960" y="1016"/>
              <a:ext cx="3384" cy="2541"/>
            </a:xfrm>
            <a:custGeom>
              <a:avLst/>
              <a:gdLst>
                <a:gd name="T0" fmla="*/ 0 w 3417"/>
                <a:gd name="T1" fmla="*/ 0 h 2563"/>
                <a:gd name="T2" fmla="*/ 1404 w 3417"/>
                <a:gd name="T3" fmla="*/ 229 h 2563"/>
                <a:gd name="T4" fmla="*/ 2869 w 3417"/>
                <a:gd name="T5" fmla="*/ 2116 h 2563"/>
                <a:gd name="T6" fmla="*/ 3384 w 3417"/>
                <a:gd name="T7" fmla="*/ 2541 h 25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17" h="2563">
                  <a:moveTo>
                    <a:pt x="0" y="0"/>
                  </a:moveTo>
                  <a:lnTo>
                    <a:pt x="1418" y="231"/>
                  </a:lnTo>
                  <a:lnTo>
                    <a:pt x="2897" y="2134"/>
                  </a:lnTo>
                  <a:lnTo>
                    <a:pt x="3417" y="2563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  <p:sp>
          <p:nvSpPr>
            <p:cNvPr id="14358" name="Freeform 22"/>
            <p:cNvSpPr>
              <a:spLocks/>
            </p:cNvSpPr>
            <p:nvPr/>
          </p:nvSpPr>
          <p:spPr bwMode="auto">
            <a:xfrm>
              <a:off x="960" y="1005"/>
              <a:ext cx="3761" cy="1412"/>
            </a:xfrm>
            <a:custGeom>
              <a:avLst/>
              <a:gdLst>
                <a:gd name="T0" fmla="*/ 0 w 3761"/>
                <a:gd name="T1" fmla="*/ 0 h 1412"/>
                <a:gd name="T2" fmla="*/ 2970 w 3761"/>
                <a:gd name="T3" fmla="*/ 271 h 1412"/>
                <a:gd name="T4" fmla="*/ 3761 w 3761"/>
                <a:gd name="T5" fmla="*/ 1412 h 14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61" h="1412">
                  <a:moveTo>
                    <a:pt x="0" y="0"/>
                  </a:moveTo>
                  <a:lnTo>
                    <a:pt x="2970" y="271"/>
                  </a:lnTo>
                  <a:lnTo>
                    <a:pt x="3761" y="1412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  <p:sp>
          <p:nvSpPr>
            <p:cNvPr id="14359" name="Text Box 23"/>
            <p:cNvSpPr txBox="1">
              <a:spLocks noChangeArrowheads="1"/>
            </p:cNvSpPr>
            <p:nvPr/>
          </p:nvSpPr>
          <p:spPr bwMode="auto">
            <a:xfrm>
              <a:off x="3950" y="1033"/>
              <a:ext cx="751" cy="1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200" b="1">
                  <a:solidFill>
                    <a:srgbClr val="000000"/>
                  </a:solidFill>
                </a:rPr>
                <a:t>Ideal Lifeline</a:t>
              </a:r>
            </a:p>
          </p:txBody>
        </p:sp>
        <p:sp>
          <p:nvSpPr>
            <p:cNvPr id="14360" name="Text Box 24"/>
            <p:cNvSpPr txBox="1">
              <a:spLocks noChangeArrowheads="1"/>
            </p:cNvSpPr>
            <p:nvPr/>
          </p:nvSpPr>
          <p:spPr bwMode="auto">
            <a:xfrm>
              <a:off x="1008" y="1478"/>
              <a:ext cx="870" cy="1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200" b="1">
                  <a:solidFill>
                    <a:srgbClr val="000000"/>
                  </a:solidFill>
                </a:rPr>
                <a:t>Typical Lifeline</a:t>
              </a:r>
            </a:p>
          </p:txBody>
        </p:sp>
        <p:sp>
          <p:nvSpPr>
            <p:cNvPr id="14361" name="Freeform 25"/>
            <p:cNvSpPr>
              <a:spLocks/>
            </p:cNvSpPr>
            <p:nvPr/>
          </p:nvSpPr>
          <p:spPr bwMode="auto">
            <a:xfrm>
              <a:off x="965" y="1000"/>
              <a:ext cx="3749" cy="2558"/>
            </a:xfrm>
            <a:custGeom>
              <a:avLst/>
              <a:gdLst>
                <a:gd name="T0" fmla="*/ 0 w 3749"/>
                <a:gd name="T1" fmla="*/ 0 h 2558"/>
                <a:gd name="T2" fmla="*/ 2964 w 3749"/>
                <a:gd name="T3" fmla="*/ 266 h 2558"/>
                <a:gd name="T4" fmla="*/ 3749 w 3749"/>
                <a:gd name="T5" fmla="*/ 1412 h 2558"/>
                <a:gd name="T6" fmla="*/ 3382 w 3749"/>
                <a:gd name="T7" fmla="*/ 2558 h 2558"/>
                <a:gd name="T8" fmla="*/ 2840 w 3749"/>
                <a:gd name="T9" fmla="*/ 2107 h 2558"/>
                <a:gd name="T10" fmla="*/ 1394 w 3749"/>
                <a:gd name="T11" fmla="*/ 237 h 2558"/>
                <a:gd name="T12" fmla="*/ 0 w 3749"/>
                <a:gd name="T13" fmla="*/ 0 h 2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49" h="2558">
                  <a:moveTo>
                    <a:pt x="0" y="0"/>
                  </a:moveTo>
                  <a:lnTo>
                    <a:pt x="2964" y="266"/>
                  </a:lnTo>
                  <a:lnTo>
                    <a:pt x="3749" y="1412"/>
                  </a:lnTo>
                  <a:lnTo>
                    <a:pt x="3382" y="2558"/>
                  </a:lnTo>
                  <a:lnTo>
                    <a:pt x="2840" y="2107"/>
                  </a:lnTo>
                  <a:lnTo>
                    <a:pt x="1394" y="23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760000">
                    <a:alpha val="25000"/>
                  </a:srgbClr>
                </a:gs>
                <a:gs pos="100000">
                  <a:srgbClr val="FF0000">
                    <a:alpha val="2500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  <p:sp>
          <p:nvSpPr>
            <p:cNvPr id="14362" name="Text Box 26"/>
            <p:cNvSpPr txBox="1">
              <a:spLocks noChangeArrowheads="1"/>
            </p:cNvSpPr>
            <p:nvPr/>
          </p:nvSpPr>
          <p:spPr bwMode="auto">
            <a:xfrm>
              <a:off x="1923" y="1676"/>
              <a:ext cx="673" cy="1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900" b="1">
                  <a:solidFill>
                    <a:srgbClr val="000000"/>
                  </a:solidFill>
                </a:rPr>
                <a:t>Optimal Health</a:t>
              </a:r>
            </a:p>
          </p:txBody>
        </p:sp>
        <p:sp>
          <p:nvSpPr>
            <p:cNvPr id="14363" name="Text Box 27"/>
            <p:cNvSpPr txBox="1">
              <a:spLocks noChangeArrowheads="1"/>
            </p:cNvSpPr>
            <p:nvPr/>
          </p:nvSpPr>
          <p:spPr bwMode="auto">
            <a:xfrm>
              <a:off x="2009" y="2206"/>
              <a:ext cx="735" cy="1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900" b="1">
                  <a:solidFill>
                    <a:srgbClr val="000000"/>
                  </a:solidFill>
                </a:rPr>
                <a:t>Declining Health</a:t>
              </a:r>
            </a:p>
          </p:txBody>
        </p:sp>
        <p:sp>
          <p:nvSpPr>
            <p:cNvPr id="14364" name="Text Box 28"/>
            <p:cNvSpPr txBox="1">
              <a:spLocks noChangeArrowheads="1"/>
            </p:cNvSpPr>
            <p:nvPr/>
          </p:nvSpPr>
          <p:spPr bwMode="auto">
            <a:xfrm>
              <a:off x="2466" y="2717"/>
              <a:ext cx="571" cy="1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900" b="1">
                  <a:solidFill>
                    <a:srgbClr val="000000"/>
                  </a:solidFill>
                </a:rPr>
                <a:t>Poor Health</a:t>
              </a:r>
            </a:p>
          </p:txBody>
        </p:sp>
        <p:sp>
          <p:nvSpPr>
            <p:cNvPr id="14365" name="Text Box 29"/>
            <p:cNvSpPr txBox="1">
              <a:spLocks noChangeArrowheads="1"/>
            </p:cNvSpPr>
            <p:nvPr/>
          </p:nvSpPr>
          <p:spPr bwMode="auto">
            <a:xfrm>
              <a:off x="2823" y="3246"/>
              <a:ext cx="730" cy="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900" b="1">
                  <a:solidFill>
                    <a:srgbClr val="000000"/>
                  </a:solidFill>
                </a:rPr>
                <a:t>Progressive and chronic disability</a:t>
              </a:r>
            </a:p>
          </p:txBody>
        </p:sp>
        <p:sp>
          <p:nvSpPr>
            <p:cNvPr id="14366" name="Line 30"/>
            <p:cNvSpPr>
              <a:spLocks noChangeShapeType="1"/>
            </p:cNvSpPr>
            <p:nvPr/>
          </p:nvSpPr>
          <p:spPr bwMode="auto">
            <a:xfrm flipV="1">
              <a:off x="2766" y="2221"/>
              <a:ext cx="334" cy="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  <p:sp>
          <p:nvSpPr>
            <p:cNvPr id="14367" name="Line 31"/>
            <p:cNvSpPr>
              <a:spLocks noChangeShapeType="1"/>
            </p:cNvSpPr>
            <p:nvPr/>
          </p:nvSpPr>
          <p:spPr bwMode="auto">
            <a:xfrm flipV="1">
              <a:off x="3043" y="2729"/>
              <a:ext cx="390" cy="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  <p:sp>
          <p:nvSpPr>
            <p:cNvPr id="14368" name="Line 32"/>
            <p:cNvSpPr>
              <a:spLocks noChangeShapeType="1"/>
            </p:cNvSpPr>
            <p:nvPr/>
          </p:nvSpPr>
          <p:spPr bwMode="auto">
            <a:xfrm flipV="1">
              <a:off x="3591" y="3217"/>
              <a:ext cx="289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  <p:sp>
          <p:nvSpPr>
            <p:cNvPr id="14369" name="Freeform 33"/>
            <p:cNvSpPr>
              <a:spLocks/>
            </p:cNvSpPr>
            <p:nvPr/>
          </p:nvSpPr>
          <p:spPr bwMode="auto">
            <a:xfrm>
              <a:off x="2111" y="1237"/>
              <a:ext cx="187" cy="412"/>
            </a:xfrm>
            <a:custGeom>
              <a:avLst/>
              <a:gdLst>
                <a:gd name="T0" fmla="*/ 0 w 187"/>
                <a:gd name="T1" fmla="*/ 0 h 474"/>
                <a:gd name="T2" fmla="*/ 163 w 187"/>
                <a:gd name="T3" fmla="*/ 187 h 474"/>
                <a:gd name="T4" fmla="*/ 147 w 187"/>
                <a:gd name="T5" fmla="*/ 412 h 4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7" h="474">
                  <a:moveTo>
                    <a:pt x="0" y="0"/>
                  </a:moveTo>
                  <a:cubicBezTo>
                    <a:pt x="69" y="68"/>
                    <a:pt x="139" y="136"/>
                    <a:pt x="163" y="215"/>
                  </a:cubicBezTo>
                  <a:cubicBezTo>
                    <a:pt x="187" y="294"/>
                    <a:pt x="167" y="384"/>
                    <a:pt x="147" y="47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  <p:sp>
          <p:nvSpPr>
            <p:cNvPr id="14370" name="Freeform 34"/>
            <p:cNvSpPr>
              <a:spLocks/>
            </p:cNvSpPr>
            <p:nvPr/>
          </p:nvSpPr>
          <p:spPr bwMode="auto">
            <a:xfrm>
              <a:off x="3332" y="1034"/>
              <a:ext cx="610" cy="135"/>
            </a:xfrm>
            <a:custGeom>
              <a:avLst/>
              <a:gdLst>
                <a:gd name="T0" fmla="*/ 610 w 610"/>
                <a:gd name="T1" fmla="*/ 67 h 135"/>
                <a:gd name="T2" fmla="*/ 316 w 610"/>
                <a:gd name="T3" fmla="*/ 11 h 135"/>
                <a:gd name="T4" fmla="*/ 0 w 610"/>
                <a:gd name="T5" fmla="*/ 13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0" h="135">
                  <a:moveTo>
                    <a:pt x="610" y="67"/>
                  </a:moveTo>
                  <a:cubicBezTo>
                    <a:pt x="514" y="33"/>
                    <a:pt x="418" y="0"/>
                    <a:pt x="316" y="11"/>
                  </a:cubicBezTo>
                  <a:cubicBezTo>
                    <a:pt x="214" y="22"/>
                    <a:pt x="107" y="78"/>
                    <a:pt x="0" y="135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  <p:sp>
          <p:nvSpPr>
            <p:cNvPr id="14371" name="Freeform 35"/>
            <p:cNvSpPr>
              <a:spLocks/>
            </p:cNvSpPr>
            <p:nvPr/>
          </p:nvSpPr>
          <p:spPr bwMode="auto">
            <a:xfrm>
              <a:off x="1268" y="1141"/>
              <a:ext cx="274" cy="316"/>
            </a:xfrm>
            <a:custGeom>
              <a:avLst/>
              <a:gdLst>
                <a:gd name="T0" fmla="*/ 20 w 274"/>
                <a:gd name="T1" fmla="*/ 316 h 237"/>
                <a:gd name="T2" fmla="*/ 42 w 274"/>
                <a:gd name="T3" fmla="*/ 97 h 237"/>
                <a:gd name="T4" fmla="*/ 274 w 274"/>
                <a:gd name="T5" fmla="*/ 0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4" h="237">
                  <a:moveTo>
                    <a:pt x="20" y="237"/>
                  </a:moveTo>
                  <a:cubicBezTo>
                    <a:pt x="10" y="174"/>
                    <a:pt x="0" y="112"/>
                    <a:pt x="42" y="73"/>
                  </a:cubicBezTo>
                  <a:cubicBezTo>
                    <a:pt x="84" y="34"/>
                    <a:pt x="179" y="17"/>
                    <a:pt x="274" y="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000000"/>
                </a:solidFill>
              </a:endParaRPr>
            </a:p>
          </p:txBody>
        </p:sp>
      </p:grpSp>
      <p:sp>
        <p:nvSpPr>
          <p:cNvPr id="14340" name="Text Box 36"/>
          <p:cNvSpPr txBox="1">
            <a:spLocks noChangeArrowheads="1"/>
          </p:cNvSpPr>
          <p:nvPr/>
        </p:nvSpPr>
        <p:spPr bwMode="auto">
          <a:xfrm>
            <a:off x="0" y="6332538"/>
            <a:ext cx="4862513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sz="1400">
                <a:solidFill>
                  <a:srgbClr val="000000"/>
                </a:solidFill>
              </a:rPr>
              <a:t>What is healthy aging in the 21st century? Westendorp RGJ Am J Clin Nut, Vol. 83, No. 2, 404S-409 (2006)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altLang="it-IT" sz="1400">
              <a:solidFill>
                <a:srgbClr val="000000"/>
              </a:solidFill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8384" y="6159180"/>
            <a:ext cx="1115616" cy="6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28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report </a:t>
            </a:r>
            <a:r>
              <a:rPr lang="it-IT" sz="2800" b="1" cap="sm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rehabilitation</a:t>
            </a:r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2800" b="1" cap="sm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return</a:t>
            </a:r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 work </a:t>
            </a:r>
            <a:r>
              <a:rPr lang="it-IT" sz="2800" b="1" cap="sm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</a:t>
            </a:r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b="1" cap="sm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cancer</a:t>
            </a:r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a </a:t>
            </a:r>
            <a:r>
              <a:rPr lang="it-IT" sz="2800" b="1" cap="sm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systematic</a:t>
            </a:r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b="1" cap="sm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review</a:t>
            </a:r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it-IT" sz="2800" b="1" cap="sm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literature</a:t>
            </a:r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it-IT" sz="2800" b="1" cap="sm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feb</a:t>
            </a:r>
            <a:r>
              <a:rPr lang="it-IT" sz="2800" b="1" cap="sm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2017</a:t>
            </a:r>
            <a:endParaRPr lang="en-GB" sz="2800" b="1" cap="sm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527172" cy="4525963"/>
          </a:xfrm>
        </p:spPr>
        <p:txBody>
          <a:bodyPr>
            <a:normAutofit/>
          </a:bodyPr>
          <a:lstStyle/>
          <a:p>
            <a:endParaRPr lang="it-IT" sz="2800" dirty="0">
              <a:latin typeface="Arial Rounded MT Bold" panose="020F0704030504030204" pitchFamily="34" charset="0"/>
            </a:endParaRPr>
          </a:p>
          <a:p>
            <a:endParaRPr lang="it-IT" sz="2800" dirty="0">
              <a:latin typeface="Arial Rounded MT Bold" panose="020F0704030504030204" pitchFamily="34" charset="0"/>
            </a:endParaRPr>
          </a:p>
          <a:p>
            <a:endParaRPr lang="it-IT" sz="2800" dirty="0">
              <a:latin typeface="Arial Rounded MT Bold" panose="020F0704030504030204" pitchFamily="34" charset="0"/>
            </a:endParaRPr>
          </a:p>
          <a:p>
            <a:r>
              <a:rPr lang="it-IT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RITORNO AL LAVORO DOPO UN EPISODIO </a:t>
            </a:r>
            <a:r>
              <a:rPr lang="it-IT" sz="2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DI</a:t>
            </a:r>
            <a:r>
              <a:rPr lang="it-IT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TUMORE: COSA ABBIAMO IMPARATO ?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 descr="img Rehabilitation_return_to_work_after_cancer.pd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 b="10404"/>
          <a:stretch>
            <a:fillRect/>
          </a:stretch>
        </p:blipFill>
        <p:spPr>
          <a:xfrm>
            <a:off x="5984372" y="1196752"/>
            <a:ext cx="3159628" cy="3540921"/>
          </a:xfrm>
        </p:spPr>
      </p:pic>
      <p:sp>
        <p:nvSpPr>
          <p:cNvPr id="6" name="Rettangolo 5"/>
          <p:cNvSpPr/>
          <p:nvPr/>
        </p:nvSpPr>
        <p:spPr>
          <a:xfrm>
            <a:off x="6228184" y="4725144"/>
            <a:ext cx="2707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EU OSHA Project: </a:t>
            </a:r>
            <a:r>
              <a:rPr lang="it-IT" dirty="0" err="1">
                <a:solidFill>
                  <a:prstClr val="black"/>
                </a:solidFill>
              </a:rPr>
              <a:t>Rehabilitation</a:t>
            </a:r>
            <a:r>
              <a:rPr lang="it-IT" dirty="0">
                <a:solidFill>
                  <a:prstClr val="black"/>
                </a:solidFill>
              </a:rPr>
              <a:t> and </a:t>
            </a:r>
            <a:r>
              <a:rPr lang="it-IT" dirty="0" err="1">
                <a:solidFill>
                  <a:prstClr val="black"/>
                </a:solidFill>
              </a:rPr>
              <a:t>return</a:t>
            </a:r>
            <a:r>
              <a:rPr lang="it-IT" dirty="0">
                <a:solidFill>
                  <a:prstClr val="black"/>
                </a:solidFill>
              </a:rPr>
              <a:t> to work </a:t>
            </a:r>
            <a:r>
              <a:rPr lang="it-IT" dirty="0" err="1">
                <a:solidFill>
                  <a:prstClr val="black"/>
                </a:solidFill>
              </a:rPr>
              <a:t>after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cancer</a:t>
            </a:r>
            <a:r>
              <a:rPr lang="it-IT" dirty="0">
                <a:solidFill>
                  <a:prstClr val="black"/>
                </a:solidFill>
              </a:rPr>
              <a:t> — </a:t>
            </a:r>
            <a:r>
              <a:rPr lang="it-IT" dirty="0" err="1">
                <a:solidFill>
                  <a:prstClr val="black"/>
                </a:solidFill>
              </a:rPr>
              <a:t>instruments</a:t>
            </a:r>
            <a:r>
              <a:rPr lang="it-IT" dirty="0">
                <a:solidFill>
                  <a:prstClr val="black"/>
                </a:solidFill>
              </a:rPr>
              <a:t> and </a:t>
            </a:r>
            <a:r>
              <a:rPr lang="it-IT" dirty="0" err="1">
                <a:solidFill>
                  <a:prstClr val="black"/>
                </a:solidFill>
              </a:rPr>
              <a:t>practices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5930257"/>
            <a:ext cx="1356351" cy="9277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77302"/>
            <a:ext cx="1691680" cy="108069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19960964">
            <a:off x="3865924" y="4193232"/>
            <a:ext cx="3061199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it-IT" sz="2400" b="1" i="1" dirty="0">
                <a:solidFill>
                  <a:prstClr val="black"/>
                </a:solidFill>
              </a:rPr>
              <a:t>WORK ABILITY INDEX</a:t>
            </a:r>
          </a:p>
        </p:txBody>
      </p:sp>
    </p:spTree>
    <p:extLst>
      <p:ext uri="{BB962C8B-B14F-4D97-AF65-F5344CB8AC3E}">
        <p14:creationId xmlns:p14="http://schemas.microsoft.com/office/powerpoint/2010/main" val="844147969"/>
      </p:ext>
    </p:extLst>
  </p:cSld>
  <p:clrMapOvr>
    <a:masterClrMapping/>
  </p:clrMapOvr>
</p:sld>
</file>

<file path=ppt/theme/theme1.xml><?xml version="1.0" encoding="utf-8"?>
<a:theme xmlns:a="http://schemas.openxmlformats.org/drawingml/2006/main" name="1_HealthWorkWellbeing Template">
  <a:themeElements>
    <a:clrScheme name="1_HealthWorkWellbe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HealthWorkWellbeing 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HealthWorkWellbe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lthWorkWellbe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lthWorkWellbe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lthWorkWellbe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lthWorkWellbe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ealthWorkWellbe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lthWorkWellbe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lthWorkWellbe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lthWorkWellbe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lthWorkWellbe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lthWorkWellbe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ealthWorkWellbe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4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6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2408</Words>
  <Application>Microsoft Office PowerPoint</Application>
  <PresentationFormat>Presentazione su schermo (4:3)</PresentationFormat>
  <Paragraphs>393</Paragraphs>
  <Slides>44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18</vt:i4>
      </vt:variant>
      <vt:variant>
        <vt:lpstr>Titoli diapositive</vt:lpstr>
      </vt:variant>
      <vt:variant>
        <vt:i4>44</vt:i4>
      </vt:variant>
    </vt:vector>
  </HeadingPairs>
  <TitlesOfParts>
    <vt:vector size="81" baseType="lpstr">
      <vt:lpstr>Arial Unicode MS</vt:lpstr>
      <vt:lpstr>ＭＳ Ｐゴシック</vt:lpstr>
      <vt:lpstr>.SFUIText</vt:lpstr>
      <vt:lpstr>AdvGillSan-B</vt:lpstr>
      <vt:lpstr>AdvGillSan-L</vt:lpstr>
      <vt:lpstr>AdvTA42</vt:lpstr>
      <vt:lpstr>Arial</vt:lpstr>
      <vt:lpstr>Arial Narrow</vt:lpstr>
      <vt:lpstr>Arial Rounded MT Bold</vt:lpstr>
      <vt:lpstr>Bahnschrift</vt:lpstr>
      <vt:lpstr>Bahnschrift Light</vt:lpstr>
      <vt:lpstr>Bauhaus 93</vt:lpstr>
      <vt:lpstr>Calibri</vt:lpstr>
      <vt:lpstr>Calibri Light</vt:lpstr>
      <vt:lpstr>Century Gothic</vt:lpstr>
      <vt:lpstr>Times New Roman</vt:lpstr>
      <vt:lpstr>Verdana</vt:lpstr>
      <vt:lpstr>Wingdings</vt:lpstr>
      <vt:lpstr>Wingdings 3</vt:lpstr>
      <vt:lpstr>1_HealthWorkWellbeing Template</vt:lpstr>
      <vt:lpstr>1_Tema di Office</vt:lpstr>
      <vt:lpstr>18_Tema di Office</vt:lpstr>
      <vt:lpstr>2_Tema di Office</vt:lpstr>
      <vt:lpstr>6_Tema di Office</vt:lpstr>
      <vt:lpstr>7_Tema di Office</vt:lpstr>
      <vt:lpstr>22_Tema di Office</vt:lpstr>
      <vt:lpstr>Tema di Office</vt:lpstr>
      <vt:lpstr>1_Sezione</vt:lpstr>
      <vt:lpstr>Sezione</vt:lpstr>
      <vt:lpstr>4_Tema di Office</vt:lpstr>
      <vt:lpstr>10_Tema di Office</vt:lpstr>
      <vt:lpstr>Office Theme</vt:lpstr>
      <vt:lpstr>9_Tema di Office</vt:lpstr>
      <vt:lpstr>3_Office Theme</vt:lpstr>
      <vt:lpstr>12_Tema di Office</vt:lpstr>
      <vt:lpstr>9_Office Theme</vt:lpstr>
      <vt:lpstr>14_Tema di Office</vt:lpstr>
      <vt:lpstr>Presentazione standard di PowerPoint</vt:lpstr>
      <vt:lpstr>Presentazione standard di PowerPoint</vt:lpstr>
      <vt:lpstr>Presentazione standard di PowerPoint</vt:lpstr>
      <vt:lpstr>RETURN TO WORK DOPO UN TUMORE:  LA NUOVA REALTA’ DEI LUNGOSOPRAVVIVENTI  ONCOLOGICI </vt:lpstr>
      <vt:lpstr>LA GUARIGIONE DEL CANCRO COME METAFORA</vt:lpstr>
      <vt:lpstr>Presentazione standard di PowerPoint</vt:lpstr>
      <vt:lpstr>Presentazione standard di PowerPoint</vt:lpstr>
      <vt:lpstr>Quale è l’impatto dello Stile di Vita e dell’età sulla Abilità Lavorativa? </vt:lpstr>
      <vt:lpstr>report rehabilitation and return to work after cancer: a systematic review of the literature,  feb 2017</vt:lpstr>
      <vt:lpstr>report rehabilitation and return to work after cancer: a systematic review of the literature,  feb 2017</vt:lpstr>
      <vt:lpstr>WORK ABILITY AND RETURN TO WORK IN CANCER PATIENTS FOR THE THREE TREATMENT COMBINATIONS: (N=195)</vt:lpstr>
      <vt:lpstr>Presentazione standard di PowerPoint</vt:lpstr>
      <vt:lpstr>Le Tossicità Sconosciute dei  dei Trattamenti Oncologici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fare prima dell’intervento e dei trattamenti?</vt:lpstr>
      <vt:lpstr>Cosa fare durante i trattamenti?</vt:lpstr>
      <vt:lpstr>Cosa fare durante i trattamenti?</vt:lpstr>
      <vt:lpstr>Cosa fare dopo la ripresa del Lavoro?</vt:lpstr>
      <vt:lpstr>Presentazione standard di PowerPoint</vt:lpstr>
      <vt:lpstr>EVIDENZE SCIENTIFICHE DELL’EFFICACIA DEGLI INTERVENTI SULLO STILE DI VITA NEGLI ONCONAUTI: I TUMORI AL SENO</vt:lpstr>
      <vt:lpstr>Presentazione standard di PowerPoint</vt:lpstr>
      <vt:lpstr>INTERVENTI PERSONALIZZATI NEI PAZ ONCOLOGICI IN FOLLOW UP</vt:lpstr>
      <vt:lpstr>MISURE PREVENTIVE COMPLEMENTARI EFFICACI NEI PAZ ONCOLOGICI NEI PRIMI 5 aa DALLA DIAGNOSI </vt:lpstr>
      <vt:lpstr>Convegno AIOM 2016</vt:lpstr>
      <vt:lpstr>POMS (Profile of Mood States)</vt:lpstr>
      <vt:lpstr>RISULTATI DEI CORSI DELLA ASSOCIAZIONE ONCONAUTI: 87% migliorano</vt:lpstr>
      <vt:lpstr>COSA SUCCEDE NEL MONDO REALE? Il Return To Work in una Azienda Bolognese</vt:lpstr>
      <vt:lpstr>Il Return To Work in una Azienda Bolognese</vt:lpstr>
      <vt:lpstr>Prevenzione negli esposti ai cancerogeni professionali</vt:lpstr>
      <vt:lpstr>IL PROGETTO «RETURN TO WORK»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onconauti</dc:creator>
  <cp:lastModifiedBy>Stefano Giordani</cp:lastModifiedBy>
  <cp:revision>184</cp:revision>
  <cp:lastPrinted>2019-12-17T20:01:11Z</cp:lastPrinted>
  <dcterms:created xsi:type="dcterms:W3CDTF">2019-05-23T11:33:14Z</dcterms:created>
  <dcterms:modified xsi:type="dcterms:W3CDTF">2021-01-12T10:52:53Z</dcterms:modified>
</cp:coreProperties>
</file>